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4"/>
    <p:sldMasterId id="2147483703" r:id="rId5"/>
    <p:sldMasterId id="2147483740" r:id="rId6"/>
    <p:sldMasterId id="2147483751" r:id="rId7"/>
  </p:sldMasterIdLst>
  <p:notesMasterIdLst>
    <p:notesMasterId r:id="rId39"/>
  </p:notesMasterIdLst>
  <p:handoutMasterIdLst>
    <p:handoutMasterId r:id="rId40"/>
  </p:handoutMasterIdLst>
  <p:sldIdLst>
    <p:sldId id="303" r:id="rId8"/>
    <p:sldId id="276" r:id="rId9"/>
    <p:sldId id="258" r:id="rId10"/>
    <p:sldId id="279" r:id="rId11"/>
    <p:sldId id="320" r:id="rId12"/>
    <p:sldId id="283" r:id="rId13"/>
    <p:sldId id="282" r:id="rId14"/>
    <p:sldId id="332" r:id="rId15"/>
    <p:sldId id="316" r:id="rId16"/>
    <p:sldId id="292" r:id="rId17"/>
    <p:sldId id="297" r:id="rId18"/>
    <p:sldId id="291" r:id="rId19"/>
    <p:sldId id="304" r:id="rId20"/>
    <p:sldId id="321" r:id="rId21"/>
    <p:sldId id="315" r:id="rId22"/>
    <p:sldId id="284" r:id="rId23"/>
    <p:sldId id="326" r:id="rId24"/>
    <p:sldId id="309" r:id="rId25"/>
    <p:sldId id="286" r:id="rId26"/>
    <p:sldId id="318" r:id="rId27"/>
    <p:sldId id="322" r:id="rId28"/>
    <p:sldId id="310" r:id="rId29"/>
    <p:sldId id="302" r:id="rId30"/>
    <p:sldId id="330" r:id="rId31"/>
    <p:sldId id="308" r:id="rId32"/>
    <p:sldId id="319" r:id="rId33"/>
    <p:sldId id="312" r:id="rId34"/>
    <p:sldId id="327" r:id="rId35"/>
    <p:sldId id="328" r:id="rId36"/>
    <p:sldId id="329" r:id="rId37"/>
    <p:sldId id="33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738" userDrawn="1">
          <p15:clr>
            <a:srgbClr val="A4A3A4"/>
          </p15:clr>
        </p15:guide>
        <p15:guide id="2" orient="horz" pos="2610" userDrawn="1">
          <p15:clr>
            <a:srgbClr val="A4A3A4"/>
          </p15:clr>
        </p15:guide>
        <p15:guide id="3" pos="3024" userDrawn="1">
          <p15:clr>
            <a:srgbClr val="A4A3A4"/>
          </p15:clr>
        </p15:guide>
        <p15:guide id="4" pos="2802" userDrawn="1">
          <p15:clr>
            <a:srgbClr val="A4A3A4"/>
          </p15:clr>
        </p15:guide>
        <p15:guide id="5" pos="2088" userDrawn="1">
          <p15:clr>
            <a:srgbClr val="A4A3A4"/>
          </p15:clr>
        </p15:guide>
        <p15:guide id="6" pos="1872" userDrawn="1">
          <p15:clr>
            <a:srgbClr val="A4A3A4"/>
          </p15:clr>
        </p15:guide>
        <p15:guide id="7" pos="1141" userDrawn="1">
          <p15:clr>
            <a:srgbClr val="A4A3A4"/>
          </p15:clr>
        </p15:guide>
        <p15:guide id="8" pos="930" userDrawn="1">
          <p15:clr>
            <a:srgbClr val="A4A3A4"/>
          </p15:clr>
        </p15:guide>
        <p15:guide id="9" pos="210" userDrawn="1">
          <p15:clr>
            <a:srgbClr val="A4A3A4"/>
          </p15:clr>
        </p15:guide>
        <p15:guide id="10" pos="3954" userDrawn="1">
          <p15:clr>
            <a:srgbClr val="A4A3A4"/>
          </p15:clr>
        </p15:guide>
        <p15:guide id="11" pos="4668" userDrawn="1">
          <p15:clr>
            <a:srgbClr val="A4A3A4"/>
          </p15:clr>
        </p15:guide>
        <p15:guide id="13" pos="5609" userDrawn="1">
          <p15:clr>
            <a:srgbClr val="A4A3A4"/>
          </p15:clr>
        </p15:guide>
        <p15:guide id="14" pos="5820" userDrawn="1">
          <p15:clr>
            <a:srgbClr val="A4A3A4"/>
          </p15:clr>
        </p15:guide>
        <p15:guide id="15" pos="6516" userDrawn="1">
          <p15:clr>
            <a:srgbClr val="A4A3A4"/>
          </p15:clr>
        </p15:guide>
        <p15:guide id="16" pos="6766" userDrawn="1">
          <p15:clr>
            <a:srgbClr val="A4A3A4"/>
          </p15:clr>
        </p15:guide>
        <p15:guide id="17" pos="7469" userDrawn="1">
          <p15:clr>
            <a:srgbClr val="A4A3A4"/>
          </p15:clr>
        </p15:guide>
        <p15:guide id="18" orient="horz" pos="204" userDrawn="1">
          <p15:clr>
            <a:srgbClr val="A4A3A4"/>
          </p15:clr>
        </p15:guide>
        <p15:guide id="19" orient="horz" pos="1110" userDrawn="1">
          <p15:clr>
            <a:srgbClr val="A4A3A4"/>
          </p15:clr>
        </p15:guide>
        <p15:guide id="20" orient="horz" pos="1410" userDrawn="1">
          <p15:clr>
            <a:srgbClr val="A4A3A4"/>
          </p15:clr>
        </p15:guide>
        <p15:guide id="21" orient="horz" pos="2069" userDrawn="1">
          <p15:clr>
            <a:srgbClr val="A4A3A4"/>
          </p15:clr>
        </p15:guide>
        <p15:guide id="22" orient="horz" pos="3816" userDrawn="1">
          <p15:clr>
            <a:srgbClr val="A4A3A4"/>
          </p15:clr>
        </p15:guide>
        <p15:guide id="23" orient="horz" pos="411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mbardo, Tammy L." initials="LTL" lastIdx="8" clrIdx="0">
    <p:extLst>
      <p:ext uri="{19B8F6BF-5375-455C-9EA6-DF929625EA0E}">
        <p15:presenceInfo xmlns:p15="http://schemas.microsoft.com/office/powerpoint/2012/main" userId="S-1-5-21-329068152-1454471165-1417001333-689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92D050"/>
    <a:srgbClr val="00BAFF"/>
    <a:srgbClr val="C1FCFF"/>
    <a:srgbClr val="00F4FE"/>
    <a:srgbClr val="2800FF"/>
    <a:srgbClr val="00FF00"/>
    <a:srgbClr val="00F3FF"/>
    <a:srgbClr val="00530A"/>
    <a:srgbClr val="FFB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2" autoAdjust="0"/>
    <p:restoredTop sz="88279" autoAdjust="0"/>
  </p:normalViewPr>
  <p:slideViewPr>
    <p:cSldViewPr snapToGrid="0">
      <p:cViewPr varScale="1">
        <p:scale>
          <a:sx n="79" d="100"/>
          <a:sy n="79" d="100"/>
        </p:scale>
        <p:origin x="918" y="96"/>
      </p:cViewPr>
      <p:guideLst>
        <p:guide pos="3738"/>
        <p:guide orient="horz" pos="2610"/>
        <p:guide pos="3024"/>
        <p:guide pos="2802"/>
        <p:guide pos="2088"/>
        <p:guide pos="1872"/>
        <p:guide pos="1141"/>
        <p:guide pos="930"/>
        <p:guide pos="210"/>
        <p:guide pos="3954"/>
        <p:guide pos="4668"/>
        <p:guide pos="5609"/>
        <p:guide pos="5820"/>
        <p:guide pos="6516"/>
        <p:guide pos="6766"/>
        <p:guide pos="7469"/>
        <p:guide orient="horz" pos="204"/>
        <p:guide orient="horz" pos="1110"/>
        <p:guide orient="horz" pos="1410"/>
        <p:guide orient="horz" pos="2069"/>
        <p:guide orient="horz" pos="3816"/>
        <p:guide orient="horz" pos="411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51" d="100"/>
          <a:sy n="51" d="100"/>
        </p:scale>
        <p:origin x="2692"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DF0D1C-6BBB-4D0F-825D-AB5615F85767}" type="datetimeFigureOut">
              <a:rPr lang="en-AU" smtClean="0"/>
              <a:t>15/01/2018</a:t>
            </a:fld>
            <a:endParaRPr lang="en-AU"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EB3A75-3D45-48A3-A205-F58769396C86}" type="slidenum">
              <a:rPr lang="en-AU" smtClean="0"/>
              <a:t>‹#›</a:t>
            </a:fld>
            <a:endParaRPr lang="en-AU" dirty="0"/>
          </a:p>
        </p:txBody>
      </p:sp>
    </p:spTree>
    <p:extLst>
      <p:ext uri="{BB962C8B-B14F-4D97-AF65-F5344CB8AC3E}">
        <p14:creationId xmlns:p14="http://schemas.microsoft.com/office/powerpoint/2010/main" val="11992115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9F651E-BA7C-4E9C-8918-9342026E9CA9}" type="datetimeFigureOut">
              <a:rPr lang="en-AU" smtClean="0"/>
              <a:t>15/01/2018</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C2469E-A12A-44A9-9907-2A6DE1949567}" type="slidenum">
              <a:rPr lang="en-AU" smtClean="0"/>
              <a:t>‹#›</a:t>
            </a:fld>
            <a:endParaRPr lang="en-AU" dirty="0"/>
          </a:p>
        </p:txBody>
      </p:sp>
    </p:spTree>
    <p:extLst>
      <p:ext uri="{BB962C8B-B14F-4D97-AF65-F5344CB8AC3E}">
        <p14:creationId xmlns:p14="http://schemas.microsoft.com/office/powerpoint/2010/main" val="1724616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pectrum.ieee.org/automaton/robotics/humanoids/the-uncanny-valley"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C2469E-A12A-44A9-9907-2A6DE1949567}" type="slidenum">
              <a:rPr lang="en-AU" smtClean="0"/>
              <a:t>2</a:t>
            </a:fld>
            <a:endParaRPr lang="en-AU" dirty="0"/>
          </a:p>
        </p:txBody>
      </p:sp>
    </p:spTree>
    <p:extLst>
      <p:ext uri="{BB962C8B-B14F-4D97-AF65-F5344CB8AC3E}">
        <p14:creationId xmlns:p14="http://schemas.microsoft.com/office/powerpoint/2010/main" val="493022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p>
          <a:p>
            <a:endParaRPr lang="en-US" dirty="0"/>
          </a:p>
        </p:txBody>
      </p:sp>
      <p:sp>
        <p:nvSpPr>
          <p:cNvPr id="4" name="Slide Number Placeholder 3"/>
          <p:cNvSpPr>
            <a:spLocks noGrp="1"/>
          </p:cNvSpPr>
          <p:nvPr>
            <p:ph type="sldNum" sz="quarter" idx="10"/>
          </p:nvPr>
        </p:nvSpPr>
        <p:spPr/>
        <p:txBody>
          <a:bodyPr/>
          <a:lstStyle/>
          <a:p>
            <a:fld id="{34C2469E-A12A-44A9-9907-2A6DE1949567}" type="slidenum">
              <a:rPr lang="en-AU" smtClean="0"/>
              <a:t>11</a:t>
            </a:fld>
            <a:endParaRPr lang="en-AU" dirty="0"/>
          </a:p>
        </p:txBody>
      </p:sp>
    </p:spTree>
    <p:extLst>
      <p:ext uri="{BB962C8B-B14F-4D97-AF65-F5344CB8AC3E}">
        <p14:creationId xmlns:p14="http://schemas.microsoft.com/office/powerpoint/2010/main" val="3860563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C2469E-A12A-44A9-9907-2A6DE1949567}" type="slidenum">
              <a:rPr lang="en-AU" smtClean="0"/>
              <a:t>12</a:t>
            </a:fld>
            <a:endParaRPr lang="en-AU" dirty="0"/>
          </a:p>
        </p:txBody>
      </p:sp>
    </p:spTree>
    <p:extLst>
      <p:ext uri="{BB962C8B-B14F-4D97-AF65-F5344CB8AC3E}">
        <p14:creationId xmlns:p14="http://schemas.microsoft.com/office/powerpoint/2010/main" val="2430339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C2469E-A12A-44A9-9907-2A6DE1949567}" type="slidenum">
              <a:rPr lang="en-AU" smtClean="0"/>
              <a:t>15</a:t>
            </a:fld>
            <a:endParaRPr lang="en-AU" dirty="0"/>
          </a:p>
        </p:txBody>
      </p:sp>
    </p:spTree>
    <p:extLst>
      <p:ext uri="{BB962C8B-B14F-4D97-AF65-F5344CB8AC3E}">
        <p14:creationId xmlns:p14="http://schemas.microsoft.com/office/powerpoint/2010/main" val="1278381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Based on the work of Nass who studied how people interact with new media, computers, and television.</a:t>
            </a:r>
            <a:br>
              <a:rPr lang="en-US" sz="1050" dirty="0"/>
            </a:br>
            <a:br>
              <a:rPr lang="en-US" sz="1050" dirty="0"/>
            </a:br>
            <a:r>
              <a:rPr lang="en-US" sz="1050" dirty="0"/>
              <a:t>What he learned was that people interact with technology in many of the same ways they react to human interactions.</a:t>
            </a:r>
          </a:p>
          <a:p>
            <a:endParaRPr lang="en-US" dirty="0"/>
          </a:p>
        </p:txBody>
      </p:sp>
      <p:sp>
        <p:nvSpPr>
          <p:cNvPr id="4" name="Slide Number Placeholder 3"/>
          <p:cNvSpPr>
            <a:spLocks noGrp="1"/>
          </p:cNvSpPr>
          <p:nvPr>
            <p:ph type="sldNum" sz="quarter" idx="10"/>
          </p:nvPr>
        </p:nvSpPr>
        <p:spPr/>
        <p:txBody>
          <a:bodyPr/>
          <a:lstStyle/>
          <a:p>
            <a:fld id="{34C2469E-A12A-44A9-9907-2A6DE1949567}" type="slidenum">
              <a:rPr lang="en-AU" smtClean="0"/>
              <a:t>16</a:t>
            </a:fld>
            <a:endParaRPr lang="en-AU" dirty="0"/>
          </a:p>
        </p:txBody>
      </p:sp>
    </p:spTree>
    <p:extLst>
      <p:ext uri="{BB962C8B-B14F-4D97-AF65-F5344CB8AC3E}">
        <p14:creationId xmlns:p14="http://schemas.microsoft.com/office/powerpoint/2010/main" val="1397507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C2469E-A12A-44A9-9907-2A6DE1949567}" type="slidenum">
              <a:rPr lang="en-AU" smtClean="0"/>
              <a:t>17</a:t>
            </a:fld>
            <a:endParaRPr lang="en-AU" dirty="0"/>
          </a:p>
        </p:txBody>
      </p:sp>
    </p:spTree>
    <p:extLst>
      <p:ext uri="{BB962C8B-B14F-4D97-AF65-F5344CB8AC3E}">
        <p14:creationId xmlns:p14="http://schemas.microsoft.com/office/powerpoint/2010/main" val="2853550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Mori, M (2012) [1970]. </a:t>
            </a:r>
            <a:r>
              <a:rPr lang="en-US" sz="1200" b="0" i="0" u="none" strike="noStrike" kern="1200" dirty="0">
                <a:solidFill>
                  <a:schemeClr val="tx1"/>
                </a:solidFill>
                <a:effectLst/>
                <a:latin typeface="+mn-lt"/>
                <a:ea typeface="+mn-ea"/>
                <a:cs typeface="+mn-cs"/>
                <a:hlinkClick r:id="rId3"/>
              </a:rPr>
              <a:t>"The uncanny valley"</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IEEE Robotics &amp; Automation Magazine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19</a:t>
            </a:r>
            <a:r>
              <a:rPr lang="en-US" sz="1200" b="0" i="0" kern="1200" dirty="0">
                <a:solidFill>
                  <a:schemeClr val="tx1"/>
                </a:solidFill>
                <a:effectLst/>
                <a:latin typeface="+mn-lt"/>
                <a:ea typeface="+mn-ea"/>
                <a:cs typeface="+mn-cs"/>
              </a:rPr>
              <a:t> (2): 98–100. </a:t>
            </a:r>
          </a:p>
          <a:p>
            <a:endParaRPr lang="en-US" dirty="0"/>
          </a:p>
        </p:txBody>
      </p:sp>
      <p:sp>
        <p:nvSpPr>
          <p:cNvPr id="4" name="Slide Number Placeholder 3"/>
          <p:cNvSpPr>
            <a:spLocks noGrp="1"/>
          </p:cNvSpPr>
          <p:nvPr>
            <p:ph type="sldNum" sz="quarter" idx="10"/>
          </p:nvPr>
        </p:nvSpPr>
        <p:spPr/>
        <p:txBody>
          <a:bodyPr/>
          <a:lstStyle/>
          <a:p>
            <a:fld id="{34C2469E-A12A-44A9-9907-2A6DE1949567}" type="slidenum">
              <a:rPr lang="en-AU" smtClean="0"/>
              <a:t>18</a:t>
            </a:fld>
            <a:endParaRPr lang="en-AU" dirty="0"/>
          </a:p>
        </p:txBody>
      </p:sp>
    </p:spTree>
    <p:extLst>
      <p:ext uri="{BB962C8B-B14F-4D97-AF65-F5344CB8AC3E}">
        <p14:creationId xmlns:p14="http://schemas.microsoft.com/office/powerpoint/2010/main" val="715766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Reeves, B. &amp; Nass, C. (2003).  </a:t>
            </a:r>
            <a:r>
              <a:rPr lang="en-US" sz="1050" i="1" dirty="0"/>
              <a:t>The media equation: how people treat computers, television and new media like real people and places: University of Chicago Press: New Ed. Edition</a:t>
            </a:r>
            <a:r>
              <a:rPr lang="en-US" sz="1050" dirty="0"/>
              <a:t>.</a:t>
            </a:r>
          </a:p>
          <a:p>
            <a:endParaRPr lang="en-US" dirty="0"/>
          </a:p>
        </p:txBody>
      </p:sp>
      <p:sp>
        <p:nvSpPr>
          <p:cNvPr id="4" name="Slide Number Placeholder 3"/>
          <p:cNvSpPr>
            <a:spLocks noGrp="1"/>
          </p:cNvSpPr>
          <p:nvPr>
            <p:ph type="sldNum" sz="quarter" idx="10"/>
          </p:nvPr>
        </p:nvSpPr>
        <p:spPr/>
        <p:txBody>
          <a:bodyPr/>
          <a:lstStyle/>
          <a:p>
            <a:fld id="{34C2469E-A12A-44A9-9907-2A6DE1949567}" type="slidenum">
              <a:rPr lang="en-AU" smtClean="0"/>
              <a:t>19</a:t>
            </a:fld>
            <a:endParaRPr lang="en-AU" dirty="0"/>
          </a:p>
        </p:txBody>
      </p:sp>
    </p:spTree>
    <p:extLst>
      <p:ext uri="{BB962C8B-B14F-4D97-AF65-F5344CB8AC3E}">
        <p14:creationId xmlns:p14="http://schemas.microsoft.com/office/powerpoint/2010/main" val="1202555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C2469E-A12A-44A9-9907-2A6DE1949567}" type="slidenum">
              <a:rPr lang="en-AU" smtClean="0"/>
              <a:t>20</a:t>
            </a:fld>
            <a:endParaRPr lang="en-AU" dirty="0"/>
          </a:p>
        </p:txBody>
      </p:sp>
    </p:spTree>
    <p:extLst>
      <p:ext uri="{BB962C8B-B14F-4D97-AF65-F5344CB8AC3E}">
        <p14:creationId xmlns:p14="http://schemas.microsoft.com/office/powerpoint/2010/main" val="630367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our work with the </a:t>
            </a:r>
            <a:r>
              <a:rPr lang="en-US" dirty="0" err="1"/>
              <a:t>NanoRep</a:t>
            </a:r>
            <a:r>
              <a:rPr lang="en-US" dirty="0"/>
              <a:t> solution</a:t>
            </a:r>
          </a:p>
        </p:txBody>
      </p:sp>
      <p:sp>
        <p:nvSpPr>
          <p:cNvPr id="4" name="Slide Number Placeholder 3"/>
          <p:cNvSpPr>
            <a:spLocks noGrp="1"/>
          </p:cNvSpPr>
          <p:nvPr>
            <p:ph type="sldNum" sz="quarter" idx="10"/>
          </p:nvPr>
        </p:nvSpPr>
        <p:spPr/>
        <p:txBody>
          <a:bodyPr/>
          <a:lstStyle/>
          <a:p>
            <a:fld id="{34C2469E-A12A-44A9-9907-2A6DE1949567}" type="slidenum">
              <a:rPr lang="en-AU" smtClean="0"/>
              <a:t>21</a:t>
            </a:fld>
            <a:endParaRPr lang="en-AU" dirty="0"/>
          </a:p>
        </p:txBody>
      </p:sp>
    </p:spTree>
    <p:extLst>
      <p:ext uri="{BB962C8B-B14F-4D97-AF65-F5344CB8AC3E}">
        <p14:creationId xmlns:p14="http://schemas.microsoft.com/office/powerpoint/2010/main" val="3180618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C2469E-A12A-44A9-9907-2A6DE1949567}" type="slidenum">
              <a:rPr lang="en-AU" smtClean="0"/>
              <a:t>26</a:t>
            </a:fld>
            <a:endParaRPr lang="en-AU" dirty="0"/>
          </a:p>
        </p:txBody>
      </p:sp>
    </p:spTree>
    <p:extLst>
      <p:ext uri="{BB962C8B-B14F-4D97-AF65-F5344CB8AC3E}">
        <p14:creationId xmlns:p14="http://schemas.microsoft.com/office/powerpoint/2010/main" val="2208306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C2469E-A12A-44A9-9907-2A6DE1949567}" type="slidenum">
              <a:rPr lang="en-AU" smtClean="0"/>
              <a:t>3</a:t>
            </a:fld>
            <a:endParaRPr lang="en-AU" dirty="0"/>
          </a:p>
        </p:txBody>
      </p:sp>
    </p:spTree>
    <p:extLst>
      <p:ext uri="{BB962C8B-B14F-4D97-AF65-F5344CB8AC3E}">
        <p14:creationId xmlns:p14="http://schemas.microsoft.com/office/powerpoint/2010/main" val="2607627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34C2469E-A12A-44A9-9907-2A6DE1949567}" type="slidenum">
              <a:rPr lang="en-AU" smtClean="0"/>
              <a:t>27</a:t>
            </a:fld>
            <a:endParaRPr lang="en-AU" dirty="0"/>
          </a:p>
        </p:txBody>
      </p:sp>
    </p:spTree>
    <p:extLst>
      <p:ext uri="{BB962C8B-B14F-4D97-AF65-F5344CB8AC3E}">
        <p14:creationId xmlns:p14="http://schemas.microsoft.com/office/powerpoint/2010/main" val="2925735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758610-FF82-40CF-B7F5-E151B0F4435F}" type="slidenum">
              <a:rPr lang="en-US" smtClean="0"/>
              <a:t>31</a:t>
            </a:fld>
            <a:endParaRPr lang="en-US" dirty="0"/>
          </a:p>
        </p:txBody>
      </p:sp>
    </p:spTree>
    <p:extLst>
      <p:ext uri="{BB962C8B-B14F-4D97-AF65-F5344CB8AC3E}">
        <p14:creationId xmlns:p14="http://schemas.microsoft.com/office/powerpoint/2010/main" val="2009406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C2469E-A12A-44A9-9907-2A6DE1949567}" type="slidenum">
              <a:rPr lang="en-AU" smtClean="0"/>
              <a:t>4</a:t>
            </a:fld>
            <a:endParaRPr lang="en-AU" dirty="0"/>
          </a:p>
        </p:txBody>
      </p:sp>
    </p:spTree>
    <p:extLst>
      <p:ext uri="{BB962C8B-B14F-4D97-AF65-F5344CB8AC3E}">
        <p14:creationId xmlns:p14="http://schemas.microsoft.com/office/powerpoint/2010/main" val="2526428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C2469E-A12A-44A9-9907-2A6DE1949567}" type="slidenum">
              <a:rPr lang="en-AU" smtClean="0"/>
              <a:t>5</a:t>
            </a:fld>
            <a:endParaRPr lang="en-AU" dirty="0"/>
          </a:p>
        </p:txBody>
      </p:sp>
    </p:spTree>
    <p:extLst>
      <p:ext uri="{BB962C8B-B14F-4D97-AF65-F5344CB8AC3E}">
        <p14:creationId xmlns:p14="http://schemas.microsoft.com/office/powerpoint/2010/main" val="904937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C2469E-A12A-44A9-9907-2A6DE1949567}" type="slidenum">
              <a:rPr lang="en-AU" smtClean="0"/>
              <a:t>6</a:t>
            </a:fld>
            <a:endParaRPr lang="en-AU" dirty="0"/>
          </a:p>
        </p:txBody>
      </p:sp>
    </p:spTree>
    <p:extLst>
      <p:ext uri="{BB962C8B-B14F-4D97-AF65-F5344CB8AC3E}">
        <p14:creationId xmlns:p14="http://schemas.microsoft.com/office/powerpoint/2010/main" val="3602712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C2469E-A12A-44A9-9907-2A6DE1949567}" type="slidenum">
              <a:rPr lang="en-AU" smtClean="0"/>
              <a:t>7</a:t>
            </a:fld>
            <a:endParaRPr lang="en-AU" dirty="0"/>
          </a:p>
        </p:txBody>
      </p:sp>
    </p:spTree>
    <p:extLst>
      <p:ext uri="{BB962C8B-B14F-4D97-AF65-F5344CB8AC3E}">
        <p14:creationId xmlns:p14="http://schemas.microsoft.com/office/powerpoint/2010/main" val="2626307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err="1"/>
              <a:t>NanoRep</a:t>
            </a:r>
            <a:r>
              <a:rPr lang="en-US" dirty="0"/>
              <a:t> / Accenture session 12/6 &amp; 12/7, 2017</a:t>
            </a:r>
          </a:p>
        </p:txBody>
      </p:sp>
      <p:sp>
        <p:nvSpPr>
          <p:cNvPr id="4" name="Slide Number Placeholder 3"/>
          <p:cNvSpPr>
            <a:spLocks noGrp="1"/>
          </p:cNvSpPr>
          <p:nvPr>
            <p:ph type="sldNum" sz="quarter" idx="10"/>
          </p:nvPr>
        </p:nvSpPr>
        <p:spPr/>
        <p:txBody>
          <a:bodyPr/>
          <a:lstStyle/>
          <a:p>
            <a:fld id="{34C2469E-A12A-44A9-9907-2A6DE1949567}" type="slidenum">
              <a:rPr lang="en-AU" smtClean="0"/>
              <a:t>8</a:t>
            </a:fld>
            <a:endParaRPr lang="en-AU" dirty="0"/>
          </a:p>
        </p:txBody>
      </p:sp>
    </p:spTree>
    <p:extLst>
      <p:ext uri="{BB962C8B-B14F-4D97-AF65-F5344CB8AC3E}">
        <p14:creationId xmlns:p14="http://schemas.microsoft.com/office/powerpoint/2010/main" val="2630697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C2469E-A12A-44A9-9907-2A6DE1949567}" type="slidenum">
              <a:rPr lang="en-AU" smtClean="0"/>
              <a:t>9</a:t>
            </a:fld>
            <a:endParaRPr lang="en-AU" dirty="0"/>
          </a:p>
        </p:txBody>
      </p:sp>
    </p:spTree>
    <p:extLst>
      <p:ext uri="{BB962C8B-B14F-4D97-AF65-F5344CB8AC3E}">
        <p14:creationId xmlns:p14="http://schemas.microsoft.com/office/powerpoint/2010/main" val="572332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C2469E-A12A-44A9-9907-2A6DE1949567}" type="slidenum">
              <a:rPr lang="en-AU" smtClean="0"/>
              <a:t>10</a:t>
            </a:fld>
            <a:endParaRPr lang="en-AU" dirty="0"/>
          </a:p>
        </p:txBody>
      </p:sp>
    </p:spTree>
    <p:extLst>
      <p:ext uri="{BB962C8B-B14F-4D97-AF65-F5344CB8AC3E}">
        <p14:creationId xmlns:p14="http://schemas.microsoft.com/office/powerpoint/2010/main" val="2665817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6463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amp; cop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
        <p:nvSpPr>
          <p:cNvPr id="4" name="Title 3"/>
          <p:cNvSpPr>
            <a:spLocks noGrp="1"/>
          </p:cNvSpPr>
          <p:nvPr>
            <p:ph type="title" hasCustomPrompt="1"/>
          </p:nvPr>
        </p:nvSpPr>
        <p:spPr/>
        <p:txBody>
          <a:bodyPr/>
          <a:lstStyle>
            <a:lvl1pPr>
              <a:defRPr sz="4800"/>
            </a:lvl1pPr>
          </a:lstStyle>
          <a:p>
            <a:r>
              <a:rPr lang="en-US" dirty="0"/>
              <a:t>Click to </a:t>
            </a:r>
            <a:r>
              <a:rPr lang="en-US" dirty="0" err="1"/>
              <a:t>ediT</a:t>
            </a:r>
            <a:endParaRPr lang="en-US" dirty="0"/>
          </a:p>
        </p:txBody>
      </p:sp>
      <p:sp>
        <p:nvSpPr>
          <p:cNvPr id="7" name="Text Placeholder 6"/>
          <p:cNvSpPr>
            <a:spLocks noGrp="1"/>
          </p:cNvSpPr>
          <p:nvPr>
            <p:ph type="body" sz="quarter" idx="13"/>
          </p:nvPr>
        </p:nvSpPr>
        <p:spPr>
          <a:xfrm>
            <a:off x="345019" y="1763713"/>
            <a:ext cx="5589056" cy="4294187"/>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4"/>
          </p:nvPr>
        </p:nvSpPr>
        <p:spPr>
          <a:xfrm>
            <a:off x="6276975" y="1763714"/>
            <a:ext cx="5578475" cy="4294186"/>
          </a:xfrm>
        </p:spPr>
        <p:txBody>
          <a:bodyPr vert="horz" lIns="0" tIns="0" rIns="0" bIns="0" rtlCol="0">
            <a:noAutofit/>
          </a:bodyPr>
          <a:lstStyle>
            <a:lvl1pPr>
              <a:defRPr lang="en-US" sz="1800" b="1" dirty="0" smtClean="0"/>
            </a:lvl1pPr>
            <a:lvl2pPr>
              <a:defRPr lang="en-US" sz="1800" b="1" dirty="0" smtClean="0"/>
            </a:lvl2pPr>
            <a:lvl3pPr>
              <a:defRPr lang="en-US" sz="1800" b="1" dirty="0" smtClean="0"/>
            </a:lvl3pPr>
            <a:lvl4pPr>
              <a:defRPr lang="en-US" sz="1800" b="0" dirty="0" smtClean="0"/>
            </a:lvl4pPr>
            <a:lvl5pPr>
              <a:defRPr lang="en-US" sz="1800" b="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623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amp; 2 columns">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45017" y="1763729"/>
            <a:ext cx="3583476" cy="4294171"/>
          </a:xfrm>
        </p:spPr>
        <p:txBody>
          <a:bodyPr vert="horz" lIns="0" tIns="0" rIns="0" bIns="0" rtlCol="0">
            <a:noAutofit/>
          </a:bodyPr>
          <a:lstStyle>
            <a:lvl1pPr>
              <a:defRPr lang="en-US" sz="1800" dirty="0" smtClean="0"/>
            </a:lvl1pPr>
            <a:lvl2pPr>
              <a:defRPr lang="en-US" sz="1800" dirty="0" smtClean="0"/>
            </a:lvl2pPr>
            <a:lvl3pPr>
              <a:defRPr lang="en-US" sz="1800" dirty="0" smtClean="0"/>
            </a:lvl3pPr>
            <a:lvl4pPr>
              <a:defRPr lang="en-US" sz="1800" dirty="0" smtClean="0"/>
            </a:lvl4pPr>
            <a:lvl5pPr>
              <a:defRPr lang="en-US" sz="180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lvl1pPr>
              <a:defRPr sz="4800"/>
            </a:lvl1pPr>
          </a:lstStyle>
          <a:p>
            <a:r>
              <a:rPr lang="en-US" dirty="0"/>
              <a:t>Click to edit</a:t>
            </a:r>
          </a:p>
        </p:txBody>
      </p:sp>
      <p:sp>
        <p:nvSpPr>
          <p:cNvPr id="10" name="Text Placeholder 7"/>
          <p:cNvSpPr>
            <a:spLocks noGrp="1"/>
          </p:cNvSpPr>
          <p:nvPr>
            <p:ph type="body" sz="quarter" idx="14"/>
          </p:nvPr>
        </p:nvSpPr>
        <p:spPr>
          <a:xfrm>
            <a:off x="8256656" y="1763713"/>
            <a:ext cx="3598794" cy="4294187"/>
          </a:xfrm>
        </p:spPr>
        <p:txBody>
          <a:bodyPr vert="horz" lIns="0" tIns="0" rIns="0" bIns="0" rtlCol="0">
            <a:noAutofit/>
          </a:bodyPr>
          <a:lstStyle>
            <a:lvl1pPr>
              <a:defRPr lang="en-US" sz="1800" b="1" dirty="0" smtClean="0"/>
            </a:lvl1pPr>
            <a:lvl2pPr>
              <a:defRPr lang="en-US" sz="1800" b="1" dirty="0" smtClean="0"/>
            </a:lvl2pPr>
            <a:lvl3pPr>
              <a:defRPr lang="en-US" sz="1800" b="1" dirty="0" smtClean="0"/>
            </a:lvl3pPr>
            <a:lvl4pPr>
              <a:defRPr lang="en-US" sz="1800" b="0" dirty="0" smtClean="0"/>
            </a:lvl4pPr>
            <a:lvl5pPr>
              <a:defRPr lang="en-US" sz="1800" b="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7"/>
          <p:cNvSpPr>
            <a:spLocks noGrp="1"/>
          </p:cNvSpPr>
          <p:nvPr>
            <p:ph type="body" sz="quarter" idx="15"/>
          </p:nvPr>
        </p:nvSpPr>
        <p:spPr>
          <a:xfrm>
            <a:off x="4271392" y="1763713"/>
            <a:ext cx="3642363" cy="4294187"/>
          </a:xfrm>
        </p:spPr>
        <p:txBody>
          <a:bodyPr vert="horz" lIns="0" tIns="0" rIns="0" bIns="0" rtlCol="0">
            <a:noAutofit/>
          </a:bodyPr>
          <a:lstStyle>
            <a:lvl1pPr>
              <a:defRPr lang="en-US" sz="1800" b="1" dirty="0" smtClean="0"/>
            </a:lvl1pPr>
            <a:lvl2pPr>
              <a:defRPr lang="en-US" sz="1800" b="1" dirty="0" smtClean="0"/>
            </a:lvl2pPr>
            <a:lvl3pPr>
              <a:defRPr lang="en-US" sz="1800" b="1" dirty="0" smtClean="0"/>
            </a:lvl3pPr>
            <a:lvl4pPr>
              <a:defRPr lang="en-US" sz="1800" b="0" dirty="0" smtClean="0"/>
            </a:lvl4pPr>
            <a:lvl5pPr>
              <a:defRPr lang="en-US" sz="1800" b="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5210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a:xfrm>
            <a:off x="345018" y="332076"/>
            <a:ext cx="10027707" cy="776139"/>
          </a:xfrm>
        </p:spPr>
        <p:txBody>
          <a:bodyPr/>
          <a:lstStyle>
            <a:lvl1pPr>
              <a:defRPr sz="4800"/>
            </a:lvl1pPr>
          </a:lstStyle>
          <a:p>
            <a:r>
              <a:rPr lang="en-US" dirty="0"/>
              <a:t>Click to edit</a:t>
            </a:r>
          </a:p>
        </p:txBody>
      </p:sp>
      <p:sp>
        <p:nvSpPr>
          <p:cNvPr id="8" name="Text Placeholder 7"/>
          <p:cNvSpPr>
            <a:spLocks noGrp="1"/>
          </p:cNvSpPr>
          <p:nvPr>
            <p:ph type="body" sz="quarter" idx="14"/>
          </p:nvPr>
        </p:nvSpPr>
        <p:spPr>
          <a:xfrm>
            <a:off x="3314700" y="1763713"/>
            <a:ext cx="2619375" cy="4294187"/>
          </a:xfrm>
        </p:spPr>
        <p:txBody>
          <a:bodyPr vert="horz" lIns="0" tIns="0" rIns="0" bIns="0" rtlCol="0">
            <a:noAutofit/>
          </a:bodyPr>
          <a:lstStyle>
            <a:lvl1pPr>
              <a:defRPr lang="en-US" sz="1800" b="1" dirty="0" smtClean="0"/>
            </a:lvl1pPr>
            <a:lvl2pPr>
              <a:defRPr lang="en-US" sz="1800" b="1" dirty="0" smtClean="0"/>
            </a:lvl2pPr>
            <a:lvl3pPr>
              <a:defRPr lang="en-US" sz="1800" b="1" dirty="0" smtClean="0"/>
            </a:lvl3pPr>
            <a:lvl4pPr>
              <a:defRPr lang="en-US" sz="1800" b="0" dirty="0" smtClean="0"/>
            </a:lvl4pPr>
            <a:lvl5pPr>
              <a:defRPr lang="en-US" sz="1800" b="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7"/>
          <p:cNvSpPr>
            <a:spLocks noGrp="1"/>
          </p:cNvSpPr>
          <p:nvPr>
            <p:ph type="body" sz="quarter" idx="15"/>
          </p:nvPr>
        </p:nvSpPr>
        <p:spPr>
          <a:xfrm>
            <a:off x="345016" y="1763713"/>
            <a:ext cx="2626784" cy="4294187"/>
          </a:xfrm>
        </p:spPr>
        <p:txBody>
          <a:bodyPr vert="horz" lIns="0" tIns="0" rIns="0" bIns="0" rtlCol="0">
            <a:noAutofit/>
          </a:bodyPr>
          <a:lstStyle>
            <a:lvl1pPr>
              <a:defRPr lang="en-US" sz="1800" b="1" dirty="0" smtClean="0"/>
            </a:lvl1pPr>
            <a:lvl2pPr>
              <a:defRPr lang="en-US" sz="1800" b="1" dirty="0" smtClean="0"/>
            </a:lvl2pPr>
            <a:lvl3pPr>
              <a:defRPr lang="en-US" sz="1800" b="1" dirty="0" smtClean="0"/>
            </a:lvl3pPr>
            <a:lvl4pPr>
              <a:defRPr lang="en-US" sz="1800" b="0" dirty="0" smtClean="0"/>
            </a:lvl4pPr>
            <a:lvl5pPr>
              <a:defRPr lang="en-US" sz="1800" b="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p:cNvSpPr>
            <a:spLocks noGrp="1"/>
          </p:cNvSpPr>
          <p:nvPr>
            <p:ph type="body" sz="quarter" idx="16"/>
          </p:nvPr>
        </p:nvSpPr>
        <p:spPr>
          <a:xfrm>
            <a:off x="9239250" y="1763713"/>
            <a:ext cx="2616200" cy="4294187"/>
          </a:xfrm>
        </p:spPr>
        <p:txBody>
          <a:bodyPr vert="horz" lIns="0" tIns="0" rIns="0" bIns="0" rtlCol="0">
            <a:noAutofit/>
          </a:bodyPr>
          <a:lstStyle>
            <a:lvl1pPr>
              <a:defRPr lang="en-US" sz="1800" b="1" dirty="0" smtClean="0"/>
            </a:lvl1pPr>
            <a:lvl2pPr>
              <a:defRPr lang="en-US" sz="1800" b="1" dirty="0" smtClean="0"/>
            </a:lvl2pPr>
            <a:lvl3pPr>
              <a:defRPr lang="en-US" sz="1800" b="1" dirty="0" smtClean="0"/>
            </a:lvl3pPr>
            <a:lvl4pPr>
              <a:defRPr lang="en-US" sz="1800" b="0" dirty="0" smtClean="0"/>
            </a:lvl4pPr>
            <a:lvl5pPr>
              <a:defRPr lang="en-US" sz="1800" b="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7"/>
          <p:cNvSpPr>
            <a:spLocks noGrp="1"/>
          </p:cNvSpPr>
          <p:nvPr>
            <p:ph type="body" sz="quarter" idx="17"/>
          </p:nvPr>
        </p:nvSpPr>
        <p:spPr>
          <a:xfrm>
            <a:off x="6276975" y="1763713"/>
            <a:ext cx="2619374" cy="4294187"/>
          </a:xfrm>
        </p:spPr>
        <p:txBody>
          <a:bodyPr vert="horz" lIns="0" tIns="0" rIns="0" bIns="0" rtlCol="0">
            <a:noAutofit/>
          </a:bodyPr>
          <a:lstStyle>
            <a:lvl1pPr>
              <a:defRPr lang="en-US" sz="1800" b="1" dirty="0" smtClean="0"/>
            </a:lvl1pPr>
            <a:lvl2pPr>
              <a:defRPr lang="en-US" sz="1800" b="1" dirty="0" smtClean="0"/>
            </a:lvl2pPr>
            <a:lvl3pPr>
              <a:defRPr lang="en-US" sz="1800" b="1" dirty="0" smtClean="0"/>
            </a:lvl3pPr>
            <a:lvl4pPr>
              <a:defRPr lang="en-US" sz="1800" b="0" dirty="0" smtClean="0"/>
            </a:lvl4pPr>
            <a:lvl5pPr>
              <a:defRPr lang="en-US" sz="1800" b="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60018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py &amp; content (chart, picture)">
    <p:spTree>
      <p:nvGrpSpPr>
        <p:cNvPr id="1" name=""/>
        <p:cNvGrpSpPr/>
        <p:nvPr/>
      </p:nvGrpSpPr>
      <p:grpSpPr>
        <a:xfrm>
          <a:off x="0" y="0"/>
          <a:ext cx="0" cy="0"/>
          <a:chOff x="0" y="0"/>
          <a:chExt cx="0" cy="0"/>
        </a:xfrm>
      </p:grpSpPr>
      <p:sp>
        <p:nvSpPr>
          <p:cNvPr id="14" name="Content Placeholder 13"/>
          <p:cNvSpPr>
            <a:spLocks noGrp="1"/>
          </p:cNvSpPr>
          <p:nvPr>
            <p:ph sz="quarter" idx="18"/>
          </p:nvPr>
        </p:nvSpPr>
        <p:spPr>
          <a:xfrm>
            <a:off x="4800600" y="1763713"/>
            <a:ext cx="7054849" cy="4294187"/>
          </a:xfrm>
        </p:spPr>
        <p:txBody>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
        <p:nvSpPr>
          <p:cNvPr id="4" name="Title 3"/>
          <p:cNvSpPr>
            <a:spLocks noGrp="1"/>
          </p:cNvSpPr>
          <p:nvPr>
            <p:ph type="title" hasCustomPrompt="1"/>
          </p:nvPr>
        </p:nvSpPr>
        <p:spPr/>
        <p:txBody>
          <a:bodyPr/>
          <a:lstStyle>
            <a:lvl1pPr>
              <a:defRPr sz="4800"/>
            </a:lvl1pPr>
          </a:lstStyle>
          <a:p>
            <a:r>
              <a:rPr lang="en-US" dirty="0"/>
              <a:t>Click to </a:t>
            </a:r>
            <a:r>
              <a:rPr lang="en-US" dirty="0" err="1"/>
              <a:t>ediT</a:t>
            </a:r>
            <a:endParaRPr lang="en-US" dirty="0"/>
          </a:p>
        </p:txBody>
      </p:sp>
      <p:sp>
        <p:nvSpPr>
          <p:cNvPr id="9" name="Text Placeholder 7"/>
          <p:cNvSpPr>
            <a:spLocks noGrp="1"/>
          </p:cNvSpPr>
          <p:nvPr>
            <p:ph type="body" sz="quarter" idx="15"/>
          </p:nvPr>
        </p:nvSpPr>
        <p:spPr>
          <a:xfrm>
            <a:off x="345017" y="1763713"/>
            <a:ext cx="4103158" cy="4294187"/>
          </a:xfrm>
        </p:spPr>
        <p:txBody>
          <a:bodyPr vert="horz" lIns="0" tIns="0" rIns="0" bIns="0" rtlCol="0">
            <a:noAutofit/>
          </a:bodyPr>
          <a:lstStyle>
            <a:lvl1pPr>
              <a:defRPr lang="en-US" sz="1800" b="1" dirty="0" smtClean="0"/>
            </a:lvl1pPr>
            <a:lvl2pPr>
              <a:defRPr lang="en-US" sz="1800" b="1" dirty="0" smtClean="0"/>
            </a:lvl2pPr>
            <a:lvl3pPr>
              <a:defRPr lang="en-US" sz="1800" b="1" dirty="0" smtClean="0"/>
            </a:lvl3pPr>
            <a:lvl4pPr>
              <a:defRPr lang="en-US" sz="1800" b="0" dirty="0" smtClean="0"/>
            </a:lvl4pPr>
            <a:lvl5pPr>
              <a:defRPr lang="en-US" sz="1800" b="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4784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
        <p:nvSpPr>
          <p:cNvPr id="4" name="Title 3"/>
          <p:cNvSpPr>
            <a:spLocks noGrp="1"/>
          </p:cNvSpPr>
          <p:nvPr>
            <p:ph type="title" hasCustomPrompt="1"/>
          </p:nvPr>
        </p:nvSpPr>
        <p:spPr/>
        <p:txBody>
          <a:bodyPr/>
          <a:lstStyle>
            <a:lvl1pPr>
              <a:defRPr sz="4800"/>
            </a:lvl1pPr>
          </a:lstStyle>
          <a:p>
            <a:r>
              <a:rPr lang="en-US" dirty="0"/>
              <a:t>Click to EDIT</a:t>
            </a:r>
          </a:p>
        </p:txBody>
      </p:sp>
      <p:sp>
        <p:nvSpPr>
          <p:cNvPr id="3" name="Content Placeholder 2"/>
          <p:cNvSpPr>
            <a:spLocks noGrp="1"/>
          </p:cNvSpPr>
          <p:nvPr>
            <p:ph sz="quarter" idx="15" hasCustomPrompt="1"/>
          </p:nvPr>
        </p:nvSpPr>
        <p:spPr>
          <a:xfrm>
            <a:off x="345018" y="1763713"/>
            <a:ext cx="11510432" cy="4294187"/>
          </a:xfrm>
        </p:spPr>
        <p:txBody>
          <a:bodyPr/>
          <a:lstStyle>
            <a:lvl1pPr>
              <a:defRPr sz="1800" baseline="0"/>
            </a:lvl1pPr>
          </a:lstStyle>
          <a:p>
            <a:pPr lvl="0"/>
            <a:r>
              <a:rPr lang="en-US" dirty="0"/>
              <a:t>Content: chart, graph, picture.</a:t>
            </a:r>
          </a:p>
        </p:txBody>
      </p:sp>
    </p:spTree>
    <p:extLst>
      <p:ext uri="{BB962C8B-B14F-4D97-AF65-F5344CB8AC3E}">
        <p14:creationId xmlns:p14="http://schemas.microsoft.com/office/powerpoint/2010/main" val="6200845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D558541-60C9-42A2-8392-FF12533A6B7A}" type="slidenum">
              <a:rPr lang="en-US" smtClean="0"/>
              <a:t>‹#›</a:t>
            </a:fld>
            <a:endParaRPr lang="en-US" dirty="0"/>
          </a:p>
        </p:txBody>
      </p:sp>
      <p:sp>
        <p:nvSpPr>
          <p:cNvPr id="3" name="Title 2"/>
          <p:cNvSpPr>
            <a:spLocks noGrp="1"/>
          </p:cNvSpPr>
          <p:nvPr>
            <p:ph type="title" hasCustomPrompt="1"/>
          </p:nvPr>
        </p:nvSpPr>
        <p:spPr/>
        <p:txBody>
          <a:bodyPr/>
          <a:lstStyle>
            <a:lvl1pPr>
              <a:defRPr sz="4800"/>
            </a:lvl1pPr>
          </a:lstStyle>
          <a:p>
            <a:r>
              <a:rPr lang="en-US" dirty="0"/>
              <a:t>Click to EDIT</a:t>
            </a:r>
          </a:p>
        </p:txBody>
      </p:sp>
    </p:spTree>
    <p:extLst>
      <p:ext uri="{BB962C8B-B14F-4D97-AF65-F5344CB8AC3E}">
        <p14:creationId xmlns:p14="http://schemas.microsoft.com/office/powerpoint/2010/main" val="5909549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D558541-60C9-42A2-8392-FF12533A6B7A}" type="slidenum">
              <a:rPr lang="en-US" smtClean="0"/>
              <a:t>‹#›</a:t>
            </a:fld>
            <a:endParaRPr lang="en-US" dirty="0"/>
          </a:p>
        </p:txBody>
      </p:sp>
    </p:spTree>
    <p:extLst>
      <p:ext uri="{BB962C8B-B14F-4D97-AF65-F5344CB8AC3E}">
        <p14:creationId xmlns:p14="http://schemas.microsoft.com/office/powerpoint/2010/main" val="16921869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Divider">
    <p:bg>
      <p:bgPr>
        <a:gradFill>
          <a:gsLst>
            <a:gs pos="0">
              <a:srgbClr val="F1F3F2"/>
            </a:gs>
            <a:gs pos="37000">
              <a:srgbClr val="F7F7F7"/>
            </a:gs>
            <a:gs pos="68500">
              <a:srgbClr val="FAFAFA"/>
            </a:gs>
            <a:gs pos="100000">
              <a:schemeClr val="bg1"/>
            </a:gs>
          </a:gsLst>
          <a:lin ang="1200000" scaled="0"/>
        </a:gradFill>
        <a:effectLst/>
      </p:bgPr>
    </p:bg>
    <p:spTree>
      <p:nvGrpSpPr>
        <p:cNvPr id="1" name=""/>
        <p:cNvGrpSpPr/>
        <p:nvPr/>
      </p:nvGrpSpPr>
      <p:grpSpPr>
        <a:xfrm>
          <a:off x="0" y="0"/>
          <a:ext cx="0" cy="0"/>
          <a:chOff x="0" y="0"/>
          <a:chExt cx="0" cy="0"/>
        </a:xfrm>
      </p:grpSpPr>
      <p:sp>
        <p:nvSpPr>
          <p:cNvPr id="3" name="Title 2"/>
          <p:cNvSpPr>
            <a:spLocks noGrp="1"/>
          </p:cNvSpPr>
          <p:nvPr userDrawn="1">
            <p:ph type="title" hasCustomPrompt="1"/>
          </p:nvPr>
        </p:nvSpPr>
        <p:spPr>
          <a:xfrm>
            <a:off x="354848" y="2730724"/>
            <a:ext cx="8541502" cy="1213672"/>
          </a:xfrm>
        </p:spPr>
        <p:txBody>
          <a:bodyPr anchor="ctr"/>
          <a:lstStyle>
            <a:lvl1pPr>
              <a:lnSpc>
                <a:spcPct val="80000"/>
              </a:lnSpc>
              <a:defRPr sz="7200" cap="all" baseline="0">
                <a:solidFill>
                  <a:schemeClr val="tx1"/>
                </a:solidFill>
              </a:defRPr>
            </a:lvl1pPr>
          </a:lstStyle>
          <a:p>
            <a:r>
              <a:rPr lang="en-US" dirty="0"/>
              <a:t>divider</a:t>
            </a:r>
          </a:p>
        </p:txBody>
      </p:sp>
    </p:spTree>
    <p:extLst>
      <p:ext uri="{BB962C8B-B14F-4D97-AF65-F5344CB8AC3E}">
        <p14:creationId xmlns:p14="http://schemas.microsoft.com/office/powerpoint/2010/main" val="1301175711"/>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p:bg>
      <p:bgPr>
        <a:gradFill>
          <a:gsLst>
            <a:gs pos="0">
              <a:schemeClr val="accent1"/>
            </a:gs>
            <a:gs pos="100000">
              <a:schemeClr val="accent5"/>
            </a:gs>
          </a:gsLst>
          <a:lin ang="0" scaled="0"/>
        </a:gra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4963" y="2730724"/>
            <a:ext cx="8561387" cy="1213672"/>
          </a:xfrm>
        </p:spPr>
        <p:txBody>
          <a:bodyPr anchor="ctr"/>
          <a:lstStyle>
            <a:lvl1pPr>
              <a:lnSpc>
                <a:spcPct val="80000"/>
              </a:lnSpc>
              <a:defRPr sz="6600" cap="all" baseline="0">
                <a:solidFill>
                  <a:schemeClr val="bg1"/>
                </a:solidFill>
              </a:defRPr>
            </a:lvl1pPr>
          </a:lstStyle>
          <a:p>
            <a:r>
              <a:rPr lang="en-US" dirty="0"/>
              <a:t>divider</a:t>
            </a:r>
          </a:p>
        </p:txBody>
      </p:sp>
    </p:spTree>
    <p:extLst>
      <p:ext uri="{BB962C8B-B14F-4D97-AF65-F5344CB8AC3E}">
        <p14:creationId xmlns:p14="http://schemas.microsoft.com/office/powerpoint/2010/main" val="114185214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AD78DA83-6472-46E1-9486-39724D1BE818}"/>
              </a:ext>
            </a:extLst>
          </p:cNvPr>
          <p:cNvSpPr>
            <a:spLocks noGrp="1"/>
          </p:cNvSpPr>
          <p:nvPr>
            <p:ph type="body" sz="quarter" idx="11" hasCustomPrompt="1"/>
          </p:nvPr>
        </p:nvSpPr>
        <p:spPr>
          <a:xfrm>
            <a:off x="965200" y="2607469"/>
            <a:ext cx="10261600" cy="1643063"/>
          </a:xfrm>
          <a:prstGeom prst="rect">
            <a:avLst/>
          </a:prstGeom>
        </p:spPr>
        <p:txBody>
          <a:bodyPr anchor="ctr"/>
          <a:lstStyle>
            <a:lvl1pPr marL="0" indent="0">
              <a:buNone/>
              <a:defRPr sz="3000" b="1" i="0" baseline="0">
                <a:latin typeface="Graphik" charset="0"/>
                <a:ea typeface="Graphik" charset="0"/>
                <a:cs typeface="Graphik" charset="0"/>
              </a:defRPr>
            </a:lvl1pPr>
          </a:lstStyle>
          <a:p>
            <a:r>
              <a:rPr lang="en-US" dirty="0"/>
              <a:t>INSERT TEXT HERE</a:t>
            </a:r>
          </a:p>
        </p:txBody>
      </p:sp>
    </p:spTree>
    <p:extLst>
      <p:ext uri="{BB962C8B-B14F-4D97-AF65-F5344CB8AC3E}">
        <p14:creationId xmlns:p14="http://schemas.microsoft.com/office/powerpoint/2010/main" val="3242508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46094C3-3C41-4CFA-86C8-9B95EFD07E82}"/>
              </a:ext>
            </a:extLst>
          </p:cNvPr>
          <p:cNvSpPr>
            <a:spLocks noGrp="1"/>
          </p:cNvSpPr>
          <p:nvPr>
            <p:ph type="body" sz="quarter" idx="10" hasCustomPrompt="1"/>
          </p:nvPr>
        </p:nvSpPr>
        <p:spPr>
          <a:xfrm>
            <a:off x="7758113" y="5062538"/>
            <a:ext cx="3667125" cy="1290637"/>
          </a:xfrm>
          <a:prstGeom prst="rect">
            <a:avLst/>
          </a:prstGeom>
        </p:spPr>
        <p:txBody>
          <a:bodyPr/>
          <a:lstStyle>
            <a:lvl1pPr>
              <a:defRPr/>
            </a:lvl1pPr>
          </a:lstStyle>
          <a:p>
            <a:pPr lvl="0"/>
            <a:r>
              <a:rPr lang="en-US" dirty="0"/>
              <a:t>EDIT TITLE</a:t>
            </a:r>
          </a:p>
        </p:txBody>
      </p:sp>
    </p:spTree>
    <p:extLst>
      <p:ext uri="{BB962C8B-B14F-4D97-AF65-F5344CB8AC3E}">
        <p14:creationId xmlns:p14="http://schemas.microsoft.com/office/powerpoint/2010/main" val="17020071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9F2DE012-46C3-45F2-B93F-CAEBD6BD206A}"/>
              </a:ext>
            </a:extLst>
          </p:cNvPr>
          <p:cNvSpPr>
            <a:spLocks noGrp="1"/>
          </p:cNvSpPr>
          <p:nvPr>
            <p:ph type="body" sz="quarter" idx="11" hasCustomPrompt="1"/>
          </p:nvPr>
        </p:nvSpPr>
        <p:spPr>
          <a:xfrm>
            <a:off x="965200" y="2607469"/>
            <a:ext cx="10261600" cy="1643063"/>
          </a:xfrm>
          <a:prstGeom prst="rect">
            <a:avLst/>
          </a:prstGeom>
        </p:spPr>
        <p:txBody>
          <a:bodyPr anchor="ctr"/>
          <a:lstStyle>
            <a:lvl1pPr marL="0" indent="0">
              <a:buNone/>
              <a:defRPr sz="3000" b="1" i="0" baseline="0">
                <a:latin typeface="Graphik" charset="0"/>
                <a:ea typeface="Graphik" charset="0"/>
                <a:cs typeface="Graphik" charset="0"/>
              </a:defRPr>
            </a:lvl1pPr>
          </a:lstStyle>
          <a:p>
            <a:r>
              <a:rPr lang="en-US" dirty="0"/>
              <a:t>INSERT TEXT HERE</a:t>
            </a:r>
          </a:p>
        </p:txBody>
      </p:sp>
    </p:spTree>
    <p:extLst>
      <p:ext uri="{BB962C8B-B14F-4D97-AF65-F5344CB8AC3E}">
        <p14:creationId xmlns:p14="http://schemas.microsoft.com/office/powerpoint/2010/main" val="7402155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5">
            <a:extLst>
              <a:ext uri="{FF2B5EF4-FFF2-40B4-BE49-F238E27FC236}">
                <a16:creationId xmlns:a16="http://schemas.microsoft.com/office/drawing/2014/main" id="{DBA4E15B-2BA3-4B42-B707-C5A083125AFE}"/>
              </a:ext>
            </a:extLst>
          </p:cNvPr>
          <p:cNvPicPr>
            <a:picLocks noChangeAspect="1" noChangeArrowheads="1"/>
          </p:cNvPicPr>
          <p:nvPr userDrawn="1"/>
        </p:nvPicPr>
        <p:blipFill rotWithShape="1">
          <a:blip r:embed="rId3">
            <a:extLst>
              <a:ext uri="{28A0092B-C50C-407E-A947-70E740481C1C}">
                <a14:useLocalDpi xmlns:a14="http://schemas.microsoft.com/office/drawing/2010/main"/>
              </a:ext>
            </a:extLst>
          </a:blip>
          <a:srcRect/>
          <a:stretch/>
        </p:blipFill>
        <p:spPr bwMode="auto">
          <a:xfrm>
            <a:off x="549766" y="1779416"/>
            <a:ext cx="1104644" cy="833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Placeholder 1">
            <a:extLst>
              <a:ext uri="{FF2B5EF4-FFF2-40B4-BE49-F238E27FC236}">
                <a16:creationId xmlns:a16="http://schemas.microsoft.com/office/drawing/2014/main" id="{ABCAE247-4C17-451D-817D-8B57141F560E}"/>
              </a:ext>
            </a:extLst>
          </p:cNvPr>
          <p:cNvSpPr>
            <a:spLocks noGrp="1"/>
          </p:cNvSpPr>
          <p:nvPr>
            <p:ph type="body" sz="quarter" idx="35"/>
          </p:nvPr>
        </p:nvSpPr>
        <p:spPr>
          <a:xfrm>
            <a:off x="4920867" y="4314024"/>
            <a:ext cx="6399319" cy="803297"/>
          </a:xfrm>
          <a:prstGeom prst="rect">
            <a:avLst/>
          </a:prstGeom>
        </p:spPr>
        <p:txBody>
          <a:bodyPr/>
          <a:lstStyle>
            <a:lvl1pPr>
              <a:defRPr sz="1800" b="1">
                <a:solidFill>
                  <a:schemeClr val="bg1"/>
                </a:solidFill>
                <a:latin typeface="Graphik" panose="020B0503030202060203" pitchFamily="34" charset="0"/>
              </a:defRPr>
            </a:lvl1pPr>
          </a:lstStyle>
          <a:p>
            <a:endParaRPr lang="en-US" dirty="0"/>
          </a:p>
        </p:txBody>
      </p:sp>
      <p:cxnSp>
        <p:nvCxnSpPr>
          <p:cNvPr id="11" name="Straight Connector 10">
            <a:extLst>
              <a:ext uri="{FF2B5EF4-FFF2-40B4-BE49-F238E27FC236}">
                <a16:creationId xmlns:a16="http://schemas.microsoft.com/office/drawing/2014/main" id="{716DD12A-31B1-4B78-8F5A-C28EAADF1B29}"/>
              </a:ext>
            </a:extLst>
          </p:cNvPr>
          <p:cNvCxnSpPr/>
          <p:nvPr userDrawn="1"/>
        </p:nvCxnSpPr>
        <p:spPr>
          <a:xfrm>
            <a:off x="1654411" y="2045814"/>
            <a:ext cx="10172644" cy="0"/>
          </a:xfrm>
          <a:prstGeom prst="line">
            <a:avLst/>
          </a:prstGeom>
          <a:ln w="9525">
            <a:solidFill>
              <a:schemeClr val="bg1">
                <a:alpha val="50000"/>
              </a:schemeClr>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Picture 3">
            <a:extLst>
              <a:ext uri="{FF2B5EF4-FFF2-40B4-BE49-F238E27FC236}">
                <a16:creationId xmlns:a16="http://schemas.microsoft.com/office/drawing/2014/main" id="{CBE3D1A9-876B-46B4-9B67-7B740884B6E0}"/>
              </a:ext>
            </a:extLst>
          </p:cNvPr>
          <p:cNvPicPr>
            <a:picLocks noChangeAspect="1" noChangeArrowheads="1"/>
          </p:cNvPicPr>
          <p:nvPr userDrawn="1"/>
        </p:nvPicPr>
        <p:blipFill rotWithShape="1">
          <a:blip r:embed="rId4">
            <a:extLst>
              <a:ext uri="{28A0092B-C50C-407E-A947-70E740481C1C}">
                <a14:useLocalDpi xmlns:a14="http://schemas.microsoft.com/office/drawing/2010/main"/>
              </a:ext>
            </a:extLst>
          </a:blip>
          <a:srcRect/>
          <a:stretch/>
        </p:blipFill>
        <p:spPr bwMode="auto">
          <a:xfrm>
            <a:off x="385982" y="1598327"/>
            <a:ext cx="1193524" cy="1015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 Placeholder 8">
            <a:extLst>
              <a:ext uri="{FF2B5EF4-FFF2-40B4-BE49-F238E27FC236}">
                <a16:creationId xmlns:a16="http://schemas.microsoft.com/office/drawing/2014/main" id="{0749F6B9-5FCE-461A-937C-6DDA79C162A5}"/>
              </a:ext>
            </a:extLst>
          </p:cNvPr>
          <p:cNvSpPr>
            <a:spLocks noGrp="1"/>
          </p:cNvSpPr>
          <p:nvPr>
            <p:ph type="body" sz="quarter" idx="12" hasCustomPrompt="1"/>
          </p:nvPr>
        </p:nvSpPr>
        <p:spPr>
          <a:xfrm>
            <a:off x="1297046" y="2181064"/>
            <a:ext cx="10023140" cy="2107756"/>
          </a:xfrm>
          <a:prstGeom prst="rect">
            <a:avLst/>
          </a:prstGeom>
        </p:spPr>
        <p:txBody>
          <a:bodyPr/>
          <a:lstStyle>
            <a:lvl1pPr marL="0" indent="0">
              <a:buNone/>
              <a:defRPr sz="3600" b="1">
                <a:solidFill>
                  <a:schemeClr val="bg1"/>
                </a:solidFill>
                <a:latin typeface="Graphik" panose="020B0503030202060203" pitchFamily="34" charset="0"/>
              </a:defRPr>
            </a:lvl1pPr>
          </a:lstStyle>
          <a:p>
            <a:r>
              <a:rPr lang="en-US" dirty="0"/>
              <a:t>INSERT TEXT HERE</a:t>
            </a:r>
          </a:p>
        </p:txBody>
      </p:sp>
      <p:sp>
        <p:nvSpPr>
          <p:cNvPr id="14" name="Slide Number Placeholder 4">
            <a:extLst>
              <a:ext uri="{FF2B5EF4-FFF2-40B4-BE49-F238E27FC236}">
                <a16:creationId xmlns:a16="http://schemas.microsoft.com/office/drawing/2014/main" id="{C3C3FDD2-AE95-41E1-940E-17A40D68FE2E}"/>
              </a:ext>
            </a:extLst>
          </p:cNvPr>
          <p:cNvSpPr txBox="1">
            <a:spLocks/>
          </p:cNvSpPr>
          <p:nvPr userDrawn="1"/>
        </p:nvSpPr>
        <p:spPr>
          <a:xfrm flipH="1">
            <a:off x="13002823" y="6842978"/>
            <a:ext cx="215950" cy="161888"/>
          </a:xfrm>
          <a:prstGeom prst="rect">
            <a:avLst/>
          </a:prstGeom>
        </p:spPr>
        <p:txBody>
          <a:bodyPr vert="horz" lIns="0" tIns="0" rIns="0" bIns="0" rtlCol="0" anchor="ctr" anchorCtr="0"/>
          <a:lstStyle>
            <a:defPPr>
              <a:defRPr lang="en-US"/>
            </a:defPPr>
            <a:lvl1pPr marL="0" algn="r" defTabSz="914400" rtl="0" eaLnBrk="1" latinLnBrk="0" hangingPunct="1">
              <a:defRPr sz="1800" b="1" i="0" kern="1200">
                <a:solidFill>
                  <a:schemeClr val="bg1"/>
                </a:solidFill>
                <a:latin typeface="Graphik" panose="020B050303020206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0CBDC3A-D49F-4631-A8C7-55D59B33E5FA}" type="slidenum">
              <a:rPr lang="en-US" smtClean="0"/>
              <a:pPr/>
              <a:t>‹#›</a:t>
            </a:fld>
            <a:endParaRPr lang="en-US" dirty="0"/>
          </a:p>
        </p:txBody>
      </p:sp>
      <p:pic>
        <p:nvPicPr>
          <p:cNvPr id="15" name="Picture 5">
            <a:extLst>
              <a:ext uri="{FF2B5EF4-FFF2-40B4-BE49-F238E27FC236}">
                <a16:creationId xmlns:a16="http://schemas.microsoft.com/office/drawing/2014/main" id="{94F0D0C7-4D35-4837-9B56-05F705C7EE0D}"/>
              </a:ext>
            </a:extLst>
          </p:cNvPr>
          <p:cNvPicPr>
            <a:picLocks noChangeAspect="1" noChangeArrowheads="1"/>
          </p:cNvPicPr>
          <p:nvPr userDrawn="1"/>
        </p:nvPicPr>
        <p:blipFill rotWithShape="1">
          <a:blip r:embed="rId3">
            <a:extLst>
              <a:ext uri="{28A0092B-C50C-407E-A947-70E740481C1C}">
                <a14:useLocalDpi xmlns:a14="http://schemas.microsoft.com/office/drawing/2010/main"/>
              </a:ext>
            </a:extLst>
          </a:blip>
          <a:srcRect/>
          <a:stretch/>
        </p:blipFill>
        <p:spPr bwMode="auto">
          <a:xfrm rot="10800000">
            <a:off x="9736858" y="3920075"/>
            <a:ext cx="1104644" cy="833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a:extLst>
              <a:ext uri="{FF2B5EF4-FFF2-40B4-BE49-F238E27FC236}">
                <a16:creationId xmlns:a16="http://schemas.microsoft.com/office/drawing/2014/main" id="{2A3E7B79-3AB2-44F5-B322-5A19D49BDB48}"/>
              </a:ext>
            </a:extLst>
          </p:cNvPr>
          <p:cNvPicPr>
            <a:picLocks noChangeAspect="1" noChangeArrowheads="1"/>
          </p:cNvPicPr>
          <p:nvPr userDrawn="1"/>
        </p:nvPicPr>
        <p:blipFill rotWithShape="1">
          <a:blip r:embed="rId4">
            <a:extLst>
              <a:ext uri="{28A0092B-C50C-407E-A947-70E740481C1C}">
                <a14:useLocalDpi xmlns:a14="http://schemas.microsoft.com/office/drawing/2010/main"/>
              </a:ext>
            </a:extLst>
          </a:blip>
          <a:srcRect/>
          <a:stretch/>
        </p:blipFill>
        <p:spPr bwMode="auto">
          <a:xfrm rot="10800000">
            <a:off x="5812757" y="3298257"/>
            <a:ext cx="1193524" cy="1015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67067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ivider">
    <p:bg>
      <p:bgPr>
        <a:gradFill>
          <a:gsLst>
            <a:gs pos="0">
              <a:srgbClr val="00F4FE"/>
            </a:gs>
            <a:gs pos="100000">
              <a:srgbClr val="2800FF"/>
            </a:gs>
          </a:gsLst>
          <a:lin ang="0" scaled="0"/>
        </a:gra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4963" y="2730724"/>
            <a:ext cx="8561387" cy="1213672"/>
          </a:xfrm>
        </p:spPr>
        <p:txBody>
          <a:bodyPr anchor="ctr"/>
          <a:lstStyle>
            <a:lvl1pPr>
              <a:lnSpc>
                <a:spcPct val="80000"/>
              </a:lnSpc>
              <a:defRPr sz="7200" cap="all" baseline="0">
                <a:solidFill>
                  <a:schemeClr val="bg1"/>
                </a:solidFill>
                <a:latin typeface="Arial Black" panose="020B0A04020102020204" pitchFamily="34" charset="0"/>
              </a:defRPr>
            </a:lvl1pPr>
          </a:lstStyle>
          <a:p>
            <a:r>
              <a:rPr lang="en-US" dirty="0"/>
              <a:t>divider</a:t>
            </a:r>
          </a:p>
        </p:txBody>
      </p:sp>
    </p:spTree>
    <p:extLst>
      <p:ext uri="{BB962C8B-B14F-4D97-AF65-F5344CB8AC3E}">
        <p14:creationId xmlns:p14="http://schemas.microsoft.com/office/powerpoint/2010/main" val="125709525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Divider">
    <p:bg>
      <p:bgPr>
        <a:gradFill>
          <a:gsLst>
            <a:gs pos="0">
              <a:srgbClr val="F1F3F2"/>
            </a:gs>
            <a:gs pos="37000">
              <a:srgbClr val="F7F7F7"/>
            </a:gs>
            <a:gs pos="68500">
              <a:srgbClr val="FAFAFA"/>
            </a:gs>
            <a:gs pos="100000">
              <a:schemeClr val="bg1"/>
            </a:gs>
          </a:gsLst>
          <a:lin ang="1200000" scaled="0"/>
        </a:gradFill>
        <a:effectLst/>
      </p:bgPr>
    </p:bg>
    <p:spTree>
      <p:nvGrpSpPr>
        <p:cNvPr id="1" name=""/>
        <p:cNvGrpSpPr/>
        <p:nvPr/>
      </p:nvGrpSpPr>
      <p:grpSpPr>
        <a:xfrm>
          <a:off x="0" y="0"/>
          <a:ext cx="0" cy="0"/>
          <a:chOff x="0" y="0"/>
          <a:chExt cx="0" cy="0"/>
        </a:xfrm>
      </p:grpSpPr>
      <p:sp>
        <p:nvSpPr>
          <p:cNvPr id="3" name="Title 2"/>
          <p:cNvSpPr>
            <a:spLocks noGrp="1"/>
          </p:cNvSpPr>
          <p:nvPr userDrawn="1">
            <p:ph type="title" hasCustomPrompt="1"/>
          </p:nvPr>
        </p:nvSpPr>
        <p:spPr>
          <a:xfrm>
            <a:off x="354848" y="2730724"/>
            <a:ext cx="8541502" cy="1213672"/>
          </a:xfrm>
        </p:spPr>
        <p:txBody>
          <a:bodyPr anchor="ctr"/>
          <a:lstStyle>
            <a:lvl1pPr>
              <a:lnSpc>
                <a:spcPct val="80000"/>
              </a:lnSpc>
              <a:defRPr sz="7200" cap="all" baseline="0">
                <a:solidFill>
                  <a:schemeClr val="tx1"/>
                </a:solidFill>
                <a:latin typeface="Arial Black" panose="020B0A04020102020204" pitchFamily="34" charset="0"/>
              </a:defRPr>
            </a:lvl1pPr>
          </a:lstStyle>
          <a:p>
            <a:r>
              <a:rPr lang="en-US" dirty="0"/>
              <a:t>divider</a:t>
            </a:r>
          </a:p>
        </p:txBody>
      </p:sp>
    </p:spTree>
    <p:extLst>
      <p:ext uri="{BB962C8B-B14F-4D97-AF65-F5344CB8AC3E}">
        <p14:creationId xmlns:p14="http://schemas.microsoft.com/office/powerpoint/2010/main" val="442721040"/>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2_Cover">
    <p:bg>
      <p:bgPr>
        <a:gradFill rotWithShape="0">
          <a:gsLst>
            <a:gs pos="0">
              <a:srgbClr val="F1F3F2"/>
            </a:gs>
            <a:gs pos="37000">
              <a:srgbClr val="F7F7F7"/>
            </a:gs>
            <a:gs pos="68500">
              <a:srgbClr val="FAFAFA"/>
            </a:gs>
            <a:gs pos="100000">
              <a:srgbClr val="FFFFFF"/>
            </a:gs>
          </a:gsLst>
          <a:lin ang="1200000"/>
        </a:gradFill>
        <a:effectLst/>
      </p:bgPr>
    </p:bg>
    <p:spTree>
      <p:nvGrpSpPr>
        <p:cNvPr id="1" name=""/>
        <p:cNvGrpSpPr/>
        <p:nvPr/>
      </p:nvGrpSpPr>
      <p:grpSpPr>
        <a:xfrm>
          <a:off x="0" y="0"/>
          <a:ext cx="0" cy="0"/>
          <a:chOff x="0" y="0"/>
          <a:chExt cx="0" cy="0"/>
        </a:xfrm>
      </p:grpSpPr>
      <p:pic>
        <p:nvPicPr>
          <p:cNvPr id="4"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55700" y="406400"/>
            <a:ext cx="5937250" cy="616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75575" y="439738"/>
            <a:ext cx="3702050"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p:cNvSpPr>
            <a:spLocks noGrp="1"/>
          </p:cNvSpPr>
          <p:nvPr>
            <p:ph type="body" sz="quarter" idx="12"/>
          </p:nvPr>
        </p:nvSpPr>
        <p:spPr>
          <a:xfrm>
            <a:off x="7756071" y="5073855"/>
            <a:ext cx="3856329" cy="1041195"/>
          </a:xfrm>
        </p:spPr>
        <p:txBody>
          <a:bodyPr anchor="b"/>
          <a:lstStyle>
            <a:lvl1pPr marL="0" indent="0">
              <a:lnSpc>
                <a:spcPct val="80000"/>
              </a:lnSpc>
              <a:buNone/>
              <a:defRPr sz="2000" b="0" i="0" cap="all" baseline="0">
                <a:solidFill>
                  <a:schemeClr val="tx1"/>
                </a:solidFill>
                <a:latin typeface="+mj-lt"/>
              </a:defRPr>
            </a:lvl1pPr>
          </a:lstStyle>
          <a:p>
            <a:pPr lvl="0"/>
            <a:r>
              <a:rPr lang="en-US"/>
              <a:t>Click to edit Master text styles</a:t>
            </a:r>
          </a:p>
        </p:txBody>
      </p:sp>
      <p:sp>
        <p:nvSpPr>
          <p:cNvPr id="8" name="MasterTitle"/>
          <p:cNvSpPr>
            <a:spLocks noGrp="1"/>
          </p:cNvSpPr>
          <p:nvPr>
            <p:ph type="title"/>
          </p:nvPr>
        </p:nvSpPr>
        <p:spPr>
          <a:xfrm>
            <a:off x="579600" y="1462236"/>
            <a:ext cx="5354475" cy="3948750"/>
          </a:xfrm>
        </p:spPr>
        <p:txBody>
          <a:bodyPr tIns="252000" anchor="ctr"/>
          <a:lstStyle>
            <a:lvl1pPr>
              <a:lnSpc>
                <a:spcPct val="70000"/>
              </a:lnSpc>
              <a:defRPr sz="7200" spc="-150" baseline="0">
                <a:solidFill>
                  <a:schemeClr val="tx1"/>
                </a:solidFill>
              </a:defRPr>
            </a:lvl1pPr>
          </a:lstStyle>
          <a:p>
            <a:r>
              <a:rPr lang="en-US"/>
              <a:t>Click to edit Master title style</a:t>
            </a:r>
            <a:endParaRPr lang="en-AU"/>
          </a:p>
        </p:txBody>
      </p:sp>
    </p:spTree>
    <p:extLst>
      <p:ext uri="{BB962C8B-B14F-4D97-AF65-F5344CB8AC3E}">
        <p14:creationId xmlns:p14="http://schemas.microsoft.com/office/powerpoint/2010/main" val="1804633936"/>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3_Cover">
    <p:bg>
      <p:bgPr>
        <a:gradFill rotWithShape="0">
          <a:gsLst>
            <a:gs pos="0">
              <a:schemeClr val="accent1"/>
            </a:gs>
            <a:gs pos="100000">
              <a:srgbClr val="2800FF"/>
            </a:gs>
          </a:gsLst>
          <a:lin ang="1200000"/>
        </a:gradFill>
        <a:effectLst/>
      </p:bgPr>
    </p:bg>
    <p:spTree>
      <p:nvGrpSpPr>
        <p:cNvPr id="1" name=""/>
        <p:cNvGrpSpPr/>
        <p:nvPr/>
      </p:nvGrpSpPr>
      <p:grpSpPr>
        <a:xfrm>
          <a:off x="0" y="0"/>
          <a:ext cx="0" cy="0"/>
          <a:chOff x="0" y="0"/>
          <a:chExt cx="0" cy="0"/>
        </a:xfrm>
      </p:grpSpPr>
      <p:pic>
        <p:nvPicPr>
          <p:cNvPr id="4"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62050" y="406400"/>
            <a:ext cx="5938838" cy="616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75575" y="444500"/>
            <a:ext cx="3703638"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p:cNvSpPr>
            <a:spLocks noGrp="1"/>
          </p:cNvSpPr>
          <p:nvPr>
            <p:ph type="body" sz="quarter" idx="12"/>
          </p:nvPr>
        </p:nvSpPr>
        <p:spPr>
          <a:xfrm>
            <a:off x="7756071" y="5073855"/>
            <a:ext cx="3856329" cy="1041195"/>
          </a:xfrm>
        </p:spPr>
        <p:txBody>
          <a:bodyPr anchor="b"/>
          <a:lstStyle>
            <a:lvl1pPr marL="0" indent="0">
              <a:lnSpc>
                <a:spcPct val="80000"/>
              </a:lnSpc>
              <a:buNone/>
              <a:defRPr sz="2000" b="0" i="0" cap="all" baseline="0">
                <a:solidFill>
                  <a:schemeClr val="bg1"/>
                </a:solidFill>
                <a:latin typeface="+mj-lt"/>
              </a:defRPr>
            </a:lvl1pPr>
          </a:lstStyle>
          <a:p>
            <a:pPr lvl="0"/>
            <a:r>
              <a:rPr lang="en-US"/>
              <a:t>Click to edit Master text styles</a:t>
            </a:r>
          </a:p>
        </p:txBody>
      </p:sp>
      <p:sp>
        <p:nvSpPr>
          <p:cNvPr id="8" name="MasterTitle"/>
          <p:cNvSpPr>
            <a:spLocks noGrp="1"/>
          </p:cNvSpPr>
          <p:nvPr>
            <p:ph type="title"/>
          </p:nvPr>
        </p:nvSpPr>
        <p:spPr>
          <a:xfrm>
            <a:off x="579600" y="1462236"/>
            <a:ext cx="5354475" cy="3948750"/>
          </a:xfrm>
        </p:spPr>
        <p:txBody>
          <a:bodyPr tIns="252000" anchor="ctr"/>
          <a:lstStyle>
            <a:lvl1pPr>
              <a:lnSpc>
                <a:spcPct val="70000"/>
              </a:lnSpc>
              <a:defRPr sz="7200" spc="-150" baseline="0">
                <a:solidFill>
                  <a:schemeClr val="tx1"/>
                </a:solidFill>
              </a:defRPr>
            </a:lvl1pPr>
          </a:lstStyle>
          <a:p>
            <a:r>
              <a:rPr lang="en-US"/>
              <a:t>Click to edit Master title style</a:t>
            </a:r>
            <a:endParaRPr lang="en-AU"/>
          </a:p>
        </p:txBody>
      </p:sp>
    </p:spTree>
    <p:extLst>
      <p:ext uri="{BB962C8B-B14F-4D97-AF65-F5344CB8AC3E}">
        <p14:creationId xmlns:p14="http://schemas.microsoft.com/office/powerpoint/2010/main" val="1574077956"/>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4_Cover">
    <p:bg>
      <p:bgPr>
        <a:solidFill>
          <a:srgbClr val="2800FF"/>
        </a:solidFill>
        <a:effectLst/>
      </p:bgPr>
    </p:bg>
    <p:spTree>
      <p:nvGrpSpPr>
        <p:cNvPr id="1" name=""/>
        <p:cNvGrpSpPr/>
        <p:nvPr/>
      </p:nvGrpSpPr>
      <p:grpSpPr>
        <a:xfrm>
          <a:off x="0" y="0"/>
          <a:ext cx="0" cy="0"/>
          <a:chOff x="0" y="0"/>
          <a:chExt cx="0" cy="0"/>
        </a:xfrm>
      </p:grpSpPr>
      <p:sp>
        <p:nvSpPr>
          <p:cNvPr id="4" name="OUTLINED GTS"/>
          <p:cNvSpPr>
            <a:spLocks noEditPoints="1"/>
          </p:cNvSpPr>
          <p:nvPr userDrawn="1"/>
        </p:nvSpPr>
        <p:spPr bwMode="auto">
          <a:xfrm>
            <a:off x="1144588" y="441325"/>
            <a:ext cx="5959475" cy="6083300"/>
          </a:xfrm>
          <a:custGeom>
            <a:avLst/>
            <a:gdLst>
              <a:gd name="T0" fmla="*/ 84398 w 1412"/>
              <a:gd name="T1" fmla="*/ 126560 h 1442"/>
              <a:gd name="T2" fmla="*/ 5874135 w 1412"/>
              <a:gd name="T3" fmla="*/ 2480584 h 1442"/>
              <a:gd name="T4" fmla="*/ 5874135 w 1412"/>
              <a:gd name="T5" fmla="*/ 3606972 h 1442"/>
              <a:gd name="T6" fmla="*/ 84398 w 1412"/>
              <a:gd name="T7" fmla="*/ 5956778 h 1442"/>
              <a:gd name="T8" fmla="*/ 84398 w 1412"/>
              <a:gd name="T9" fmla="*/ 4792422 h 1442"/>
              <a:gd name="T10" fmla="*/ 4405601 w 1412"/>
              <a:gd name="T11" fmla="*/ 3126043 h 1442"/>
              <a:gd name="T12" fmla="*/ 4405601 w 1412"/>
              <a:gd name="T13" fmla="*/ 3126043 h 1442"/>
              <a:gd name="T14" fmla="*/ 4608157 w 1412"/>
              <a:gd name="T15" fmla="*/ 3045888 h 1442"/>
              <a:gd name="T16" fmla="*/ 4405601 w 1412"/>
              <a:gd name="T17" fmla="*/ 2969951 h 1442"/>
              <a:gd name="T18" fmla="*/ 84398 w 1412"/>
              <a:gd name="T19" fmla="*/ 1295135 h 1442"/>
              <a:gd name="T20" fmla="*/ 84398 w 1412"/>
              <a:gd name="T21" fmla="*/ 126560 h 1442"/>
              <a:gd name="T22" fmla="*/ 0 w 1412"/>
              <a:gd name="T23" fmla="*/ 0 h 1442"/>
              <a:gd name="T24" fmla="*/ 0 w 1412"/>
              <a:gd name="T25" fmla="*/ 1349978 h 1442"/>
              <a:gd name="T26" fmla="*/ 4376061 w 1412"/>
              <a:gd name="T27" fmla="*/ 3050106 h 1442"/>
              <a:gd name="T28" fmla="*/ 4376061 w 1412"/>
              <a:gd name="T29" fmla="*/ 3050106 h 1442"/>
              <a:gd name="T30" fmla="*/ 0 w 1412"/>
              <a:gd name="T31" fmla="*/ 4733360 h 1442"/>
              <a:gd name="T32" fmla="*/ 0 w 1412"/>
              <a:gd name="T33" fmla="*/ 6083338 h 1442"/>
              <a:gd name="T34" fmla="*/ 5958533 w 1412"/>
              <a:gd name="T35" fmla="*/ 3661815 h 1442"/>
              <a:gd name="T36" fmla="*/ 5958533 w 1412"/>
              <a:gd name="T37" fmla="*/ 3661815 h 1442"/>
              <a:gd name="T38" fmla="*/ 5958533 w 1412"/>
              <a:gd name="T39" fmla="*/ 2425742 h 1442"/>
              <a:gd name="T40" fmla="*/ 0 w 1412"/>
              <a:gd name="T41" fmla="*/ 0 h 14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12" h="1442">
                <a:moveTo>
                  <a:pt x="20" y="30"/>
                </a:moveTo>
                <a:cubicBezTo>
                  <a:pt x="1392" y="588"/>
                  <a:pt x="1392" y="588"/>
                  <a:pt x="1392" y="588"/>
                </a:cubicBezTo>
                <a:cubicBezTo>
                  <a:pt x="1392" y="855"/>
                  <a:pt x="1392" y="855"/>
                  <a:pt x="1392" y="855"/>
                </a:cubicBezTo>
                <a:cubicBezTo>
                  <a:pt x="20" y="1412"/>
                  <a:pt x="20" y="1412"/>
                  <a:pt x="20" y="1412"/>
                </a:cubicBezTo>
                <a:cubicBezTo>
                  <a:pt x="20" y="1136"/>
                  <a:pt x="20" y="1136"/>
                  <a:pt x="20" y="1136"/>
                </a:cubicBezTo>
                <a:cubicBezTo>
                  <a:pt x="130" y="1093"/>
                  <a:pt x="924" y="787"/>
                  <a:pt x="1044" y="741"/>
                </a:cubicBezTo>
                <a:cubicBezTo>
                  <a:pt x="1044" y="741"/>
                  <a:pt x="1044" y="741"/>
                  <a:pt x="1044" y="741"/>
                </a:cubicBezTo>
                <a:cubicBezTo>
                  <a:pt x="1092" y="722"/>
                  <a:pt x="1092" y="722"/>
                  <a:pt x="1092" y="722"/>
                </a:cubicBezTo>
                <a:cubicBezTo>
                  <a:pt x="1044" y="704"/>
                  <a:pt x="1044" y="704"/>
                  <a:pt x="1044" y="704"/>
                </a:cubicBezTo>
                <a:cubicBezTo>
                  <a:pt x="721" y="579"/>
                  <a:pt x="340" y="431"/>
                  <a:pt x="20" y="307"/>
                </a:cubicBezTo>
                <a:cubicBezTo>
                  <a:pt x="20" y="30"/>
                  <a:pt x="20" y="30"/>
                  <a:pt x="20" y="30"/>
                </a:cubicBezTo>
                <a:moveTo>
                  <a:pt x="0" y="0"/>
                </a:moveTo>
                <a:cubicBezTo>
                  <a:pt x="0" y="320"/>
                  <a:pt x="0" y="320"/>
                  <a:pt x="0" y="320"/>
                </a:cubicBezTo>
                <a:cubicBezTo>
                  <a:pt x="322" y="445"/>
                  <a:pt x="710" y="596"/>
                  <a:pt x="1037" y="723"/>
                </a:cubicBezTo>
                <a:cubicBezTo>
                  <a:pt x="1037" y="723"/>
                  <a:pt x="1037" y="723"/>
                  <a:pt x="1037" y="723"/>
                </a:cubicBezTo>
                <a:cubicBezTo>
                  <a:pt x="907" y="772"/>
                  <a:pt x="0" y="1122"/>
                  <a:pt x="0" y="1122"/>
                </a:cubicBezTo>
                <a:cubicBezTo>
                  <a:pt x="0" y="1442"/>
                  <a:pt x="0" y="1442"/>
                  <a:pt x="0" y="1442"/>
                </a:cubicBezTo>
                <a:cubicBezTo>
                  <a:pt x="1412" y="868"/>
                  <a:pt x="1412" y="868"/>
                  <a:pt x="1412" y="868"/>
                </a:cubicBezTo>
                <a:cubicBezTo>
                  <a:pt x="1412" y="868"/>
                  <a:pt x="1412" y="868"/>
                  <a:pt x="1412" y="868"/>
                </a:cubicBezTo>
                <a:cubicBezTo>
                  <a:pt x="1412" y="575"/>
                  <a:pt x="1412" y="575"/>
                  <a:pt x="1412" y="575"/>
                </a:cubicBezTo>
                <a:cubicBezTo>
                  <a:pt x="0" y="0"/>
                  <a:pt x="0" y="0"/>
                  <a:pt x="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75575" y="444500"/>
            <a:ext cx="3703638"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p:cNvSpPr>
            <a:spLocks noGrp="1"/>
          </p:cNvSpPr>
          <p:nvPr>
            <p:ph type="body" sz="quarter" idx="12"/>
          </p:nvPr>
        </p:nvSpPr>
        <p:spPr>
          <a:xfrm>
            <a:off x="7756071" y="5073855"/>
            <a:ext cx="3856329" cy="1041195"/>
          </a:xfrm>
        </p:spPr>
        <p:txBody>
          <a:bodyPr anchor="b"/>
          <a:lstStyle>
            <a:lvl1pPr marL="0" indent="0">
              <a:lnSpc>
                <a:spcPct val="80000"/>
              </a:lnSpc>
              <a:buNone/>
              <a:defRPr sz="2000" b="0" i="0" cap="all" baseline="0">
                <a:solidFill>
                  <a:schemeClr val="bg1"/>
                </a:solidFill>
                <a:latin typeface="+mj-lt"/>
              </a:defRPr>
            </a:lvl1pPr>
          </a:lstStyle>
          <a:p>
            <a:pPr lvl="0"/>
            <a:r>
              <a:rPr lang="en-US"/>
              <a:t>Click to edit Master text styles</a:t>
            </a:r>
          </a:p>
        </p:txBody>
      </p:sp>
      <p:sp>
        <p:nvSpPr>
          <p:cNvPr id="8" name="MasterTitle"/>
          <p:cNvSpPr>
            <a:spLocks noGrp="1"/>
          </p:cNvSpPr>
          <p:nvPr>
            <p:ph type="title"/>
          </p:nvPr>
        </p:nvSpPr>
        <p:spPr>
          <a:xfrm>
            <a:off x="579600" y="1462236"/>
            <a:ext cx="5354475" cy="3948750"/>
          </a:xfrm>
          <a:noFill/>
        </p:spPr>
        <p:txBody>
          <a:bodyPr tIns="252000" anchor="ctr"/>
          <a:lstStyle>
            <a:lvl1pPr>
              <a:lnSpc>
                <a:spcPct val="70000"/>
              </a:lnSpc>
              <a:defRPr sz="7200" spc="-150" baseline="0">
                <a:solidFill>
                  <a:schemeClr val="bg1"/>
                </a:solidFill>
              </a:defRPr>
            </a:lvl1pPr>
          </a:lstStyle>
          <a:p>
            <a:r>
              <a:rPr lang="en-US"/>
              <a:t>Click to edit Master title style</a:t>
            </a:r>
            <a:endParaRPr lang="en-AU"/>
          </a:p>
        </p:txBody>
      </p:sp>
    </p:spTree>
    <p:extLst>
      <p:ext uri="{BB962C8B-B14F-4D97-AF65-F5344CB8AC3E}">
        <p14:creationId xmlns:p14="http://schemas.microsoft.com/office/powerpoint/2010/main" val="998848404"/>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ection intro">
    <p:spTree>
      <p:nvGrpSpPr>
        <p:cNvPr id="1" name=""/>
        <p:cNvGrpSpPr/>
        <p:nvPr/>
      </p:nvGrpSpPr>
      <p:grpSpPr>
        <a:xfrm>
          <a:off x="0" y="0"/>
          <a:ext cx="0" cy="0"/>
          <a:chOff x="0" y="0"/>
          <a:chExt cx="0" cy="0"/>
        </a:xfrm>
      </p:grpSpPr>
      <p:sp>
        <p:nvSpPr>
          <p:cNvPr id="2" name="Title 1"/>
          <p:cNvSpPr>
            <a:spLocks noGrp="1"/>
          </p:cNvSpPr>
          <p:nvPr>
            <p:ph type="title"/>
          </p:nvPr>
        </p:nvSpPr>
        <p:spPr>
          <a:xfrm>
            <a:off x="345019" y="1803400"/>
            <a:ext cx="5589056" cy="4254500"/>
          </a:xfrm>
        </p:spPr>
        <p:txBody>
          <a:bodyPr/>
          <a:lstStyle>
            <a:lvl1pPr>
              <a:lnSpc>
                <a:spcPct val="80000"/>
              </a:lnSpc>
              <a:defRPr sz="5067" cap="all" baseline="0"/>
            </a:lvl1pPr>
          </a:lstStyle>
          <a:p>
            <a:r>
              <a:rPr lang="en-US"/>
              <a:t>Click to edit Master title style</a:t>
            </a:r>
          </a:p>
        </p:txBody>
      </p:sp>
      <p:sp>
        <p:nvSpPr>
          <p:cNvPr id="8" name="Text Placeholder 7"/>
          <p:cNvSpPr>
            <a:spLocks noGrp="1"/>
          </p:cNvSpPr>
          <p:nvPr>
            <p:ph type="body" sz="quarter" idx="11"/>
          </p:nvPr>
        </p:nvSpPr>
        <p:spPr>
          <a:xfrm>
            <a:off x="6276975" y="1763713"/>
            <a:ext cx="5578475" cy="4294187"/>
          </a:xfrm>
        </p:spPr>
        <p:txBody>
          <a:bodyPr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2"/>
          </p:nvPr>
        </p:nvSpPr>
        <p:spPr/>
        <p:txBody>
          <a:bodyPr/>
          <a:lstStyle>
            <a:lvl1pPr>
              <a:defRPr/>
            </a:lvl1pPr>
          </a:lstStyle>
          <a:p>
            <a:pPr>
              <a:defRPr/>
            </a:pPr>
            <a:fld id="{99903D3A-2B2D-4116-802A-AED1AA597BDA}" type="slidenum">
              <a:rPr lang="en-US"/>
              <a:pPr>
                <a:defRPr/>
              </a:pPr>
              <a:t>‹#›</a:t>
            </a:fld>
            <a:endParaRPr lang="en-US" dirty="0"/>
          </a:p>
        </p:txBody>
      </p:sp>
    </p:spTree>
    <p:extLst>
      <p:ext uri="{BB962C8B-B14F-4D97-AF65-F5344CB8AC3E}">
        <p14:creationId xmlns:p14="http://schemas.microsoft.com/office/powerpoint/2010/main" val="15312943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345017" y="332076"/>
            <a:ext cx="10027707" cy="776139"/>
          </a:xfrm>
        </p:spPr>
        <p:txBody>
          <a:bodyPr/>
          <a:lstStyle>
            <a:lvl1pPr>
              <a:defRPr/>
            </a:lvl1pPr>
          </a:lstStyle>
          <a:p>
            <a:r>
              <a:rPr lang="en-US"/>
              <a:t>Click to edit Master title style</a:t>
            </a:r>
          </a:p>
        </p:txBody>
      </p:sp>
      <p:sp>
        <p:nvSpPr>
          <p:cNvPr id="7" name="Text Placeholder 6"/>
          <p:cNvSpPr>
            <a:spLocks noGrp="1"/>
          </p:cNvSpPr>
          <p:nvPr>
            <p:ph type="body" sz="quarter" idx="13"/>
          </p:nvPr>
        </p:nvSpPr>
        <p:spPr>
          <a:xfrm>
            <a:off x="345017" y="1763713"/>
            <a:ext cx="10027707" cy="4294187"/>
          </a:xfrm>
        </p:spPr>
        <p:txBody>
          <a:bodyPr rtlCol="0">
            <a:noAutofit/>
          </a:bodyPr>
          <a:lstStyle>
            <a:lvl1pPr>
              <a:defRPr lang="en-US" sz="1800" dirty="0" smtClean="0"/>
            </a:lvl1pPr>
            <a:lvl2pPr marL="182875">
              <a:defRPr lang="en-US" sz="1800" dirty="0" smtClean="0"/>
            </a:lvl2pPr>
            <a:lvl3pPr marL="365751">
              <a:defRPr lang="en-US" sz="1800" dirty="0" smtClean="0"/>
            </a:lvl3pPr>
            <a:lvl4pPr>
              <a:defRPr lang="en-US" sz="1800" dirty="0" smtClean="0"/>
            </a:lvl4pPr>
            <a:lvl5pPr>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4"/>
          </p:nvPr>
        </p:nvSpPr>
        <p:spPr/>
        <p:txBody>
          <a:bodyPr/>
          <a:lstStyle>
            <a:lvl1pPr>
              <a:defRPr/>
            </a:lvl1pPr>
          </a:lstStyle>
          <a:p>
            <a:pPr>
              <a:defRPr/>
            </a:pPr>
            <a:fld id="{4044893E-573C-49A7-AA3B-4E6C39EA5963}" type="slidenum">
              <a:rPr lang="en-US"/>
              <a:pPr>
                <a:defRPr/>
              </a:pPr>
              <a:t>‹#›</a:t>
            </a:fld>
            <a:endParaRPr lang="en-US" dirty="0"/>
          </a:p>
        </p:txBody>
      </p:sp>
    </p:spTree>
    <p:extLst>
      <p:ext uri="{BB962C8B-B14F-4D97-AF65-F5344CB8AC3E}">
        <p14:creationId xmlns:p14="http://schemas.microsoft.com/office/powerpoint/2010/main" val="3743097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llout &amp; cop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63713"/>
            <a:ext cx="5589056" cy="4294187"/>
          </a:xfrm>
        </p:spPr>
        <p:txBody>
          <a:bodyPr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4"/>
          </p:nvPr>
        </p:nvSpPr>
        <p:spPr>
          <a:xfrm>
            <a:off x="6276975" y="1763714"/>
            <a:ext cx="5578475" cy="4294186"/>
          </a:xfrm>
        </p:spPr>
        <p:txBody>
          <a:bodyPr rtlCol="0">
            <a:noAutofit/>
          </a:bodyPr>
          <a:lstStyle>
            <a:lvl1pPr>
              <a:defRPr lang="en-US" sz="1800" b="1" dirty="0" smtClean="0"/>
            </a:lvl1pPr>
            <a:lvl2pPr>
              <a:defRPr lang="en-US" sz="1800" b="1" dirty="0" smtClean="0"/>
            </a:lvl2pPr>
            <a:lvl3pPr>
              <a:defRPr lang="en-US" sz="1800" b="1" dirty="0" smtClean="0"/>
            </a:lvl3pPr>
            <a:lvl4pPr>
              <a:defRPr lang="en-US" sz="1800" b="0" dirty="0" smtClean="0"/>
            </a:lvl4pPr>
            <a:lvl5pPr>
              <a:defRPr lang="en-US" sz="1800" b="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5"/>
          </p:nvPr>
        </p:nvSpPr>
        <p:spPr/>
        <p:txBody>
          <a:bodyPr/>
          <a:lstStyle>
            <a:lvl1pPr>
              <a:defRPr/>
            </a:lvl1pPr>
          </a:lstStyle>
          <a:p>
            <a:pPr>
              <a:defRPr/>
            </a:pPr>
            <a:fld id="{E37DA4BD-E053-44B4-97B3-4A07CE632259}" type="slidenum">
              <a:rPr lang="en-US"/>
              <a:pPr>
                <a:defRPr/>
              </a:pPr>
              <a:t>‹#›</a:t>
            </a:fld>
            <a:endParaRPr lang="en-US" dirty="0"/>
          </a:p>
        </p:txBody>
      </p:sp>
    </p:spTree>
    <p:extLst>
      <p:ext uri="{BB962C8B-B14F-4D97-AF65-F5344CB8AC3E}">
        <p14:creationId xmlns:p14="http://schemas.microsoft.com/office/powerpoint/2010/main" val="4077736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46094C3-3C41-4CFA-86C8-9B95EFD07E82}"/>
              </a:ext>
            </a:extLst>
          </p:cNvPr>
          <p:cNvSpPr>
            <a:spLocks noGrp="1"/>
          </p:cNvSpPr>
          <p:nvPr>
            <p:ph type="body" sz="quarter" idx="10" hasCustomPrompt="1"/>
          </p:nvPr>
        </p:nvSpPr>
        <p:spPr>
          <a:xfrm>
            <a:off x="7758113" y="5062538"/>
            <a:ext cx="3667125" cy="1290637"/>
          </a:xfrm>
          <a:prstGeom prst="rect">
            <a:avLst/>
          </a:prstGeom>
        </p:spPr>
        <p:txBody>
          <a:bodyPr/>
          <a:lstStyle>
            <a:lvl1pPr>
              <a:defRPr/>
            </a:lvl1pPr>
          </a:lstStyle>
          <a:p>
            <a:pPr lvl="0"/>
            <a:r>
              <a:rPr lang="en-US" dirty="0"/>
              <a:t>EDIT TITLE</a:t>
            </a:r>
          </a:p>
        </p:txBody>
      </p:sp>
    </p:spTree>
    <p:extLst>
      <p:ext uri="{BB962C8B-B14F-4D97-AF65-F5344CB8AC3E}">
        <p14:creationId xmlns:p14="http://schemas.microsoft.com/office/powerpoint/2010/main" val="8795801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out &amp; 2 columns">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45017" y="1763729"/>
            <a:ext cx="3583476" cy="4294171"/>
          </a:xfrm>
        </p:spPr>
        <p:txBody>
          <a:bodyPr rtlCol="0">
            <a:noAutofit/>
          </a:bodyPr>
          <a:lstStyle>
            <a:lvl1pPr>
              <a:defRPr lang="en-US" sz="1800" dirty="0" smtClean="0"/>
            </a:lvl1pPr>
            <a:lvl2pPr>
              <a:defRPr lang="en-US" sz="1800" dirty="0" smtClean="0"/>
            </a:lvl2pPr>
            <a:lvl3pPr>
              <a:defRPr lang="en-US" sz="1800" dirty="0" smtClean="0"/>
            </a:lvl3pPr>
            <a:lvl4pPr>
              <a:defRPr lang="en-US" sz="1800" dirty="0" smtClean="0"/>
            </a:lvl4pPr>
            <a:lvl5pPr>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p>
            <a:r>
              <a:rPr lang="en-US"/>
              <a:t>Click to edit Master title style</a:t>
            </a:r>
          </a:p>
        </p:txBody>
      </p:sp>
      <p:sp>
        <p:nvSpPr>
          <p:cNvPr id="10" name="Text Placeholder 7"/>
          <p:cNvSpPr>
            <a:spLocks noGrp="1"/>
          </p:cNvSpPr>
          <p:nvPr>
            <p:ph type="body" sz="quarter" idx="14"/>
          </p:nvPr>
        </p:nvSpPr>
        <p:spPr>
          <a:xfrm>
            <a:off x="8256656" y="1763713"/>
            <a:ext cx="3598794" cy="4294187"/>
          </a:xfrm>
        </p:spPr>
        <p:txBody>
          <a:bodyPr rtlCol="0">
            <a:noAutofit/>
          </a:bodyPr>
          <a:lstStyle>
            <a:lvl1pPr>
              <a:defRPr lang="en-US" sz="1800" b="1" dirty="0" smtClean="0"/>
            </a:lvl1pPr>
            <a:lvl2pPr>
              <a:defRPr lang="en-US" sz="1800" b="1" dirty="0" smtClean="0"/>
            </a:lvl2pPr>
            <a:lvl3pPr>
              <a:defRPr lang="en-US" sz="1800" b="1" dirty="0" smtClean="0"/>
            </a:lvl3pPr>
            <a:lvl4pPr>
              <a:defRPr lang="en-US" sz="1800" b="0" dirty="0" smtClean="0"/>
            </a:lvl4pPr>
            <a:lvl5pPr>
              <a:defRPr lang="en-US" sz="1800" b="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5"/>
          </p:nvPr>
        </p:nvSpPr>
        <p:spPr>
          <a:xfrm>
            <a:off x="4271392" y="1763713"/>
            <a:ext cx="3642363" cy="4294187"/>
          </a:xfrm>
        </p:spPr>
        <p:txBody>
          <a:bodyPr rtlCol="0">
            <a:noAutofit/>
          </a:bodyPr>
          <a:lstStyle>
            <a:lvl1pPr>
              <a:defRPr lang="en-US" sz="1800" b="1" dirty="0" smtClean="0"/>
            </a:lvl1pPr>
            <a:lvl2pPr>
              <a:defRPr lang="en-US" sz="1800" b="1" dirty="0" smtClean="0"/>
            </a:lvl2pPr>
            <a:lvl3pPr>
              <a:defRPr lang="en-US" sz="1800" b="1" dirty="0" smtClean="0"/>
            </a:lvl3pPr>
            <a:lvl4pPr>
              <a:defRPr lang="en-US" sz="1800" b="0" dirty="0" smtClean="0"/>
            </a:lvl4pPr>
            <a:lvl5pPr>
              <a:defRPr lang="en-US" sz="1800" b="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6"/>
          </p:nvPr>
        </p:nvSpPr>
        <p:spPr/>
        <p:txBody>
          <a:bodyPr/>
          <a:lstStyle>
            <a:lvl1pPr>
              <a:defRPr/>
            </a:lvl1pPr>
          </a:lstStyle>
          <a:p>
            <a:pPr>
              <a:defRPr/>
            </a:pPr>
            <a:fld id="{092DE084-3099-4C4A-A44A-7107754BA9E6}" type="slidenum">
              <a:rPr lang="en-US"/>
              <a:pPr>
                <a:defRPr/>
              </a:pPr>
              <a:t>‹#›</a:t>
            </a:fld>
            <a:endParaRPr lang="en-US" dirty="0"/>
          </a:p>
        </p:txBody>
      </p:sp>
    </p:spTree>
    <p:extLst>
      <p:ext uri="{BB962C8B-B14F-4D97-AF65-F5344CB8AC3E}">
        <p14:creationId xmlns:p14="http://schemas.microsoft.com/office/powerpoint/2010/main" val="26359442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8" name="Text Placeholder 7"/>
          <p:cNvSpPr>
            <a:spLocks noGrp="1"/>
          </p:cNvSpPr>
          <p:nvPr>
            <p:ph type="body" sz="quarter" idx="14"/>
          </p:nvPr>
        </p:nvSpPr>
        <p:spPr>
          <a:xfrm>
            <a:off x="3314700" y="1763713"/>
            <a:ext cx="2619375" cy="4294187"/>
          </a:xfrm>
        </p:spPr>
        <p:txBody>
          <a:bodyPr rtlCol="0">
            <a:noAutofit/>
          </a:bodyPr>
          <a:lstStyle>
            <a:lvl1pPr>
              <a:defRPr lang="en-US" sz="1800" b="1" dirty="0" smtClean="0"/>
            </a:lvl1pPr>
            <a:lvl2pPr>
              <a:defRPr lang="en-US" sz="1800" b="1" dirty="0" smtClean="0"/>
            </a:lvl2pPr>
            <a:lvl3pPr>
              <a:defRPr lang="en-US" sz="1800" b="1" dirty="0" smtClean="0"/>
            </a:lvl3pPr>
            <a:lvl4pPr>
              <a:defRPr lang="en-US" sz="1800" b="0" dirty="0" smtClean="0"/>
            </a:lvl4pPr>
            <a:lvl5pPr>
              <a:defRPr lang="en-US" sz="1800" b="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p:cNvSpPr>
            <a:spLocks noGrp="1"/>
          </p:cNvSpPr>
          <p:nvPr>
            <p:ph type="body" sz="quarter" idx="15"/>
          </p:nvPr>
        </p:nvSpPr>
        <p:spPr>
          <a:xfrm>
            <a:off x="345016" y="1763713"/>
            <a:ext cx="2626784" cy="4294187"/>
          </a:xfrm>
        </p:spPr>
        <p:txBody>
          <a:bodyPr rtlCol="0">
            <a:noAutofit/>
          </a:bodyPr>
          <a:lstStyle>
            <a:lvl1pPr>
              <a:defRPr lang="en-US" sz="1800" b="1" dirty="0" smtClean="0"/>
            </a:lvl1pPr>
            <a:lvl2pPr>
              <a:defRPr lang="en-US" sz="1800" b="1" dirty="0" smtClean="0"/>
            </a:lvl2pPr>
            <a:lvl3pPr>
              <a:defRPr lang="en-US" sz="1800" b="1" dirty="0" smtClean="0"/>
            </a:lvl3pPr>
            <a:lvl4pPr>
              <a:defRPr lang="en-US" sz="1800" b="0" dirty="0" smtClean="0"/>
            </a:lvl4pPr>
            <a:lvl5pPr>
              <a:defRPr lang="en-US" sz="1800" b="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p:cNvSpPr>
            <a:spLocks noGrp="1"/>
          </p:cNvSpPr>
          <p:nvPr>
            <p:ph type="body" sz="quarter" idx="16"/>
          </p:nvPr>
        </p:nvSpPr>
        <p:spPr>
          <a:xfrm>
            <a:off x="9239250" y="1763713"/>
            <a:ext cx="2616200" cy="4294187"/>
          </a:xfrm>
        </p:spPr>
        <p:txBody>
          <a:bodyPr rtlCol="0">
            <a:noAutofit/>
          </a:bodyPr>
          <a:lstStyle>
            <a:lvl1pPr>
              <a:defRPr lang="en-US" sz="1800" b="1" dirty="0" smtClean="0"/>
            </a:lvl1pPr>
            <a:lvl2pPr>
              <a:defRPr lang="en-US" sz="1800" b="1" dirty="0" smtClean="0"/>
            </a:lvl2pPr>
            <a:lvl3pPr>
              <a:defRPr lang="en-US" sz="1800" b="1" dirty="0" smtClean="0"/>
            </a:lvl3pPr>
            <a:lvl4pPr>
              <a:defRPr lang="en-US" sz="1800" b="0" dirty="0" smtClean="0"/>
            </a:lvl4pPr>
            <a:lvl5pPr>
              <a:defRPr lang="en-US" sz="1800" b="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7"/>
          </p:nvPr>
        </p:nvSpPr>
        <p:spPr>
          <a:xfrm>
            <a:off x="6276975" y="1763713"/>
            <a:ext cx="2619374" cy="4294187"/>
          </a:xfrm>
        </p:spPr>
        <p:txBody>
          <a:bodyPr rtlCol="0">
            <a:noAutofit/>
          </a:bodyPr>
          <a:lstStyle>
            <a:lvl1pPr>
              <a:defRPr lang="en-US" sz="1800" b="1" dirty="0" smtClean="0"/>
            </a:lvl1pPr>
            <a:lvl2pPr>
              <a:defRPr lang="en-US" sz="1800" b="1" dirty="0" smtClean="0"/>
            </a:lvl2pPr>
            <a:lvl3pPr>
              <a:defRPr lang="en-US" sz="1800" b="1" dirty="0" smtClean="0"/>
            </a:lvl3pPr>
            <a:lvl4pPr>
              <a:defRPr lang="en-US" sz="1800" b="0" dirty="0" smtClean="0"/>
            </a:lvl4pPr>
            <a:lvl5pPr>
              <a:defRPr lang="en-US" sz="1800" b="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8"/>
          </p:nvPr>
        </p:nvSpPr>
        <p:spPr/>
        <p:txBody>
          <a:bodyPr/>
          <a:lstStyle>
            <a:lvl1pPr>
              <a:defRPr/>
            </a:lvl1pPr>
          </a:lstStyle>
          <a:p>
            <a:pPr>
              <a:defRPr/>
            </a:pPr>
            <a:fld id="{E6B94E45-F314-4AC9-8D90-9C8C6710765C}" type="slidenum">
              <a:rPr lang="en-US"/>
              <a:pPr>
                <a:defRPr/>
              </a:pPr>
              <a:t>‹#›</a:t>
            </a:fld>
            <a:endParaRPr lang="en-US" dirty="0"/>
          </a:p>
        </p:txBody>
      </p:sp>
    </p:spTree>
    <p:extLst>
      <p:ext uri="{BB962C8B-B14F-4D97-AF65-F5344CB8AC3E}">
        <p14:creationId xmlns:p14="http://schemas.microsoft.com/office/powerpoint/2010/main" val="17039814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py &amp; content (chart, picture)">
    <p:spTree>
      <p:nvGrpSpPr>
        <p:cNvPr id="1" name=""/>
        <p:cNvGrpSpPr/>
        <p:nvPr/>
      </p:nvGrpSpPr>
      <p:grpSpPr>
        <a:xfrm>
          <a:off x="0" y="0"/>
          <a:ext cx="0" cy="0"/>
          <a:chOff x="0" y="0"/>
          <a:chExt cx="0" cy="0"/>
        </a:xfrm>
      </p:grpSpPr>
      <p:sp>
        <p:nvSpPr>
          <p:cNvPr id="14" name="Content Placeholder 13"/>
          <p:cNvSpPr>
            <a:spLocks noGrp="1"/>
          </p:cNvSpPr>
          <p:nvPr>
            <p:ph sz="quarter" idx="18"/>
          </p:nvPr>
        </p:nvSpPr>
        <p:spPr>
          <a:xfrm>
            <a:off x="4800600" y="1763713"/>
            <a:ext cx="7054849" cy="4294187"/>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p>
            <a:r>
              <a:rPr lang="en-US"/>
              <a:t>Click to edit Master title style</a:t>
            </a:r>
          </a:p>
        </p:txBody>
      </p:sp>
      <p:sp>
        <p:nvSpPr>
          <p:cNvPr id="9" name="Text Placeholder 7"/>
          <p:cNvSpPr>
            <a:spLocks noGrp="1"/>
          </p:cNvSpPr>
          <p:nvPr>
            <p:ph type="body" sz="quarter" idx="15"/>
          </p:nvPr>
        </p:nvSpPr>
        <p:spPr>
          <a:xfrm>
            <a:off x="345017" y="1763713"/>
            <a:ext cx="4103158" cy="4294187"/>
          </a:xfrm>
        </p:spPr>
        <p:txBody>
          <a:bodyPr rtlCol="0">
            <a:noAutofit/>
          </a:bodyPr>
          <a:lstStyle>
            <a:lvl1pPr>
              <a:defRPr lang="en-US" sz="1800" b="1" dirty="0" smtClean="0"/>
            </a:lvl1pPr>
            <a:lvl2pPr>
              <a:defRPr lang="en-US" sz="1800" b="1" dirty="0" smtClean="0"/>
            </a:lvl2pPr>
            <a:lvl3pPr>
              <a:defRPr lang="en-US" sz="1800" b="1" dirty="0" smtClean="0"/>
            </a:lvl3pPr>
            <a:lvl4pPr>
              <a:defRPr lang="en-US" sz="1800" b="0" dirty="0" smtClean="0"/>
            </a:lvl4pPr>
            <a:lvl5pPr>
              <a:defRPr lang="en-US" sz="1800" b="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9"/>
          </p:nvPr>
        </p:nvSpPr>
        <p:spPr/>
        <p:txBody>
          <a:bodyPr/>
          <a:lstStyle>
            <a:lvl1pPr>
              <a:defRPr/>
            </a:lvl1pPr>
          </a:lstStyle>
          <a:p>
            <a:pPr>
              <a:defRPr/>
            </a:pPr>
            <a:fld id="{11BA1830-FD24-4CFA-B1B8-6FDE93903948}" type="slidenum">
              <a:rPr lang="en-US"/>
              <a:pPr>
                <a:defRPr/>
              </a:pPr>
              <a:t>‹#›</a:t>
            </a:fld>
            <a:endParaRPr lang="en-US" dirty="0"/>
          </a:p>
        </p:txBody>
      </p:sp>
    </p:spTree>
    <p:extLst>
      <p:ext uri="{BB962C8B-B14F-4D97-AF65-F5344CB8AC3E}">
        <p14:creationId xmlns:p14="http://schemas.microsoft.com/office/powerpoint/2010/main" val="26184655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3" name="Content Placeholder 2"/>
          <p:cNvSpPr>
            <a:spLocks noGrp="1"/>
          </p:cNvSpPr>
          <p:nvPr>
            <p:ph sz="quarter" idx="15"/>
          </p:nvPr>
        </p:nvSpPr>
        <p:spPr>
          <a:xfrm>
            <a:off x="345018" y="1763713"/>
            <a:ext cx="11510432" cy="4294187"/>
          </a:xfrm>
        </p:spPr>
        <p:txBody>
          <a:bodyPr/>
          <a:lstStyle>
            <a:lvl1pPr>
              <a:defRPr sz="1800" baseline="0"/>
            </a:lvl1pPr>
          </a:lstStyle>
          <a:p>
            <a:pPr lvl="0"/>
            <a:r>
              <a:rPr lang="en-US"/>
              <a:t>Click to edit Master text styles</a:t>
            </a:r>
          </a:p>
        </p:txBody>
      </p:sp>
      <p:sp>
        <p:nvSpPr>
          <p:cNvPr id="5" name="Slide Number Placeholder 5"/>
          <p:cNvSpPr>
            <a:spLocks noGrp="1"/>
          </p:cNvSpPr>
          <p:nvPr>
            <p:ph type="sldNum" sz="quarter" idx="16"/>
          </p:nvPr>
        </p:nvSpPr>
        <p:spPr/>
        <p:txBody>
          <a:bodyPr/>
          <a:lstStyle>
            <a:lvl1pPr>
              <a:defRPr/>
            </a:lvl1pPr>
          </a:lstStyle>
          <a:p>
            <a:pPr>
              <a:defRPr/>
            </a:pPr>
            <a:fld id="{F59D0D63-11D4-42AD-973B-DA3D96DB5733}" type="slidenum">
              <a:rPr lang="en-US"/>
              <a:pPr>
                <a:defRPr/>
              </a:pPr>
              <a:t>‹#›</a:t>
            </a:fld>
            <a:endParaRPr lang="en-US" dirty="0"/>
          </a:p>
        </p:txBody>
      </p:sp>
    </p:spTree>
    <p:extLst>
      <p:ext uri="{BB962C8B-B14F-4D97-AF65-F5344CB8AC3E}">
        <p14:creationId xmlns:p14="http://schemas.microsoft.com/office/powerpoint/2010/main" val="26963660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4" name="Slide Number Placeholder 5"/>
          <p:cNvSpPr>
            <a:spLocks noGrp="1"/>
          </p:cNvSpPr>
          <p:nvPr>
            <p:ph type="sldNum" sz="quarter" idx="10"/>
          </p:nvPr>
        </p:nvSpPr>
        <p:spPr/>
        <p:txBody>
          <a:bodyPr/>
          <a:lstStyle>
            <a:lvl1pPr>
              <a:defRPr/>
            </a:lvl1pPr>
          </a:lstStyle>
          <a:p>
            <a:pPr>
              <a:defRPr/>
            </a:pPr>
            <a:fld id="{1168A0B8-142F-41F0-B799-BF03EEFAC916}" type="slidenum">
              <a:rPr lang="en-US"/>
              <a:pPr>
                <a:defRPr/>
              </a:pPr>
              <a:t>‹#›</a:t>
            </a:fld>
            <a:endParaRPr lang="en-US" dirty="0"/>
          </a:p>
        </p:txBody>
      </p:sp>
    </p:spTree>
    <p:extLst>
      <p:ext uri="{BB962C8B-B14F-4D97-AF65-F5344CB8AC3E}">
        <p14:creationId xmlns:p14="http://schemas.microsoft.com/office/powerpoint/2010/main" val="1411492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16FB1EC2-FFCE-43D2-8564-6D204AD465C8}" type="slidenum">
              <a:rPr lang="en-US"/>
              <a:pPr>
                <a:defRPr/>
              </a:pPr>
              <a:t>‹#›</a:t>
            </a:fld>
            <a:endParaRPr lang="en-US" dirty="0"/>
          </a:p>
        </p:txBody>
      </p:sp>
    </p:spTree>
    <p:extLst>
      <p:ext uri="{BB962C8B-B14F-4D97-AF65-F5344CB8AC3E}">
        <p14:creationId xmlns:p14="http://schemas.microsoft.com/office/powerpoint/2010/main" val="849170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Divider">
    <p:bg>
      <p:bgPr>
        <a:gradFill rotWithShape="0">
          <a:gsLst>
            <a:gs pos="0">
              <a:srgbClr val="F1F3F2"/>
            </a:gs>
            <a:gs pos="37000">
              <a:srgbClr val="F7F7F7"/>
            </a:gs>
            <a:gs pos="68500">
              <a:srgbClr val="FAFAFA"/>
            </a:gs>
            <a:gs pos="100000">
              <a:srgbClr val="FFFFFF"/>
            </a:gs>
          </a:gsLst>
          <a:lin ang="1200000"/>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354848" y="2730724"/>
            <a:ext cx="8541502" cy="1213672"/>
          </a:xfrm>
        </p:spPr>
        <p:txBody>
          <a:bodyPr anchor="ctr"/>
          <a:lstStyle>
            <a:lvl1pPr>
              <a:lnSpc>
                <a:spcPct val="80000"/>
              </a:lnSpc>
              <a:defRPr sz="5867" cap="all" baseline="0">
                <a:solidFill>
                  <a:schemeClr val="tx1"/>
                </a:solidFill>
              </a:defRPr>
            </a:lvl1pPr>
          </a:lstStyle>
          <a:p>
            <a:r>
              <a:rPr lang="en-US"/>
              <a:t>Click to edit Master title style</a:t>
            </a:r>
          </a:p>
        </p:txBody>
      </p:sp>
    </p:spTree>
    <p:extLst>
      <p:ext uri="{BB962C8B-B14F-4D97-AF65-F5344CB8AC3E}">
        <p14:creationId xmlns:p14="http://schemas.microsoft.com/office/powerpoint/2010/main" val="1409813744"/>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ivider">
    <p:bg>
      <p:bgPr>
        <a:gradFill rotWithShape="0">
          <a:gsLst>
            <a:gs pos="0">
              <a:schemeClr val="accent1"/>
            </a:gs>
            <a:gs pos="100000">
              <a:srgbClr val="2800FF"/>
            </a:gs>
          </a:gsLst>
          <a:lin ang="0"/>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334963" y="2730724"/>
            <a:ext cx="8561387" cy="1213672"/>
          </a:xfrm>
        </p:spPr>
        <p:txBody>
          <a:bodyPr anchor="ctr"/>
          <a:lstStyle>
            <a:lvl1pPr>
              <a:lnSpc>
                <a:spcPct val="80000"/>
              </a:lnSpc>
              <a:defRPr sz="5867" cap="all"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624959472"/>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 name="Picture 8"/>
          <p:cNvPicPr>
            <a:picLocks noChangeAspect="1"/>
          </p:cNvPicPr>
          <p:nvPr userDrawn="1"/>
        </p:nvPicPr>
        <p:blipFill>
          <a:blip r:embed="rId2">
            <a:extLst>
              <a:ext uri="{28A0092B-C50C-407E-A947-70E740481C1C}">
                <a14:useLocalDpi xmlns:a14="http://schemas.microsoft.com/office/drawing/2010/main" val="0"/>
              </a:ext>
            </a:extLst>
          </a:blip>
          <a:srcRect l="-2"/>
          <a:stretch>
            <a:fillRect/>
          </a:stretch>
        </p:blipFill>
        <p:spPr bwMode="auto">
          <a:xfrm>
            <a:off x="-168275" y="0"/>
            <a:ext cx="12055475"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0"/>
          </p:nvPr>
        </p:nvSpPr>
        <p:spPr/>
        <p:txBody>
          <a:bodyPr/>
          <a:lstStyle>
            <a:lvl1pPr>
              <a:defRPr/>
            </a:lvl1pPr>
          </a:lstStyle>
          <a:p>
            <a:pPr>
              <a:defRPr/>
            </a:pPr>
            <a:fld id="{44E8774C-34C1-4AB0-A811-5B342CF3A84F}" type="slidenum">
              <a:rPr lang="en-US"/>
              <a:pPr>
                <a:defRPr/>
              </a:pPr>
              <a:t>‹#›</a:t>
            </a:fld>
            <a:endParaRPr lang="en-US" dirty="0"/>
          </a:p>
        </p:txBody>
      </p:sp>
    </p:spTree>
    <p:extLst>
      <p:ext uri="{BB962C8B-B14F-4D97-AF65-F5344CB8AC3E}">
        <p14:creationId xmlns:p14="http://schemas.microsoft.com/office/powerpoint/2010/main" val="41703194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096001" y="284723"/>
            <a:ext cx="5715000" cy="1086879"/>
          </a:xfrm>
        </p:spPr>
        <p:txBody>
          <a:bodyPr/>
          <a:lstStyle>
            <a:lvl1pPr marL="0" indent="0">
              <a:lnSpc>
                <a:spcPct val="85000"/>
              </a:lnSpc>
              <a:spcBef>
                <a:spcPts val="0"/>
              </a:spcBef>
              <a:spcAft>
                <a:spcPts val="0"/>
              </a:spcAft>
              <a:defRPr sz="1600" b="1" cap="all" baseline="0"/>
            </a:lvl1pPr>
            <a:lvl2pPr marL="0" indent="0">
              <a:lnSpc>
                <a:spcPct val="76000"/>
              </a:lnSpc>
              <a:spcBef>
                <a:spcPts val="0"/>
              </a:spcBef>
              <a:spcAft>
                <a:spcPts val="0"/>
              </a:spcAft>
              <a:buNone/>
              <a:defRPr sz="2600" b="1" cap="all" baseline="0">
                <a:latin typeface="+mj-lt"/>
              </a:defRPr>
            </a:lvl2pPr>
            <a:lvl3pPr>
              <a:lnSpc>
                <a:spcPct val="75000"/>
              </a:lnSpc>
              <a:spcAft>
                <a:spcPts val="0"/>
              </a:spcAft>
              <a:defRPr sz="2400" cap="all" baseline="0">
                <a:latin typeface="+mj-lt"/>
              </a:defRPr>
            </a:lvl3pPr>
          </a:lstStyle>
          <a:p>
            <a:pPr lvl="0"/>
            <a:r>
              <a:rPr lang="en-US"/>
              <a:t>First subtitle</a:t>
            </a:r>
          </a:p>
          <a:p>
            <a:pPr lvl="1"/>
            <a:r>
              <a:rPr lang="en-US"/>
              <a:t>Second SUBTITLE</a:t>
            </a:r>
          </a:p>
        </p:txBody>
      </p:sp>
      <p:sp>
        <p:nvSpPr>
          <p:cNvPr id="7" name="Footer Placeholder 6"/>
          <p:cNvSpPr>
            <a:spLocks noGrp="1"/>
          </p:cNvSpPr>
          <p:nvPr>
            <p:ph type="ftr" sz="quarter" idx="16"/>
          </p:nvPr>
        </p:nvSpPr>
        <p:spPr>
          <a:xfrm>
            <a:off x="381002" y="6519009"/>
            <a:ext cx="5714999" cy="206375"/>
          </a:xfrm>
          <a:prstGeom prst="rect">
            <a:avLst/>
          </a:prstGeom>
        </p:spPr>
        <p:txBody>
          <a:bodyPr/>
          <a:lstStyle/>
          <a:p>
            <a:r>
              <a:rPr lang="en-US" dirty="0"/>
              <a:t>Copyright © 2017 Accenture. All rights reserved.</a:t>
            </a:r>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dirty="0"/>
          </a:p>
        </p:txBody>
      </p:sp>
      <p:sp>
        <p:nvSpPr>
          <p:cNvPr id="4" name="Title 3"/>
          <p:cNvSpPr>
            <a:spLocks noGrp="1"/>
          </p:cNvSpPr>
          <p:nvPr>
            <p:ph type="title"/>
          </p:nvPr>
        </p:nvSpPr>
        <p:spPr>
          <a:xfrm>
            <a:off x="381001" y="380999"/>
            <a:ext cx="5715001" cy="990601"/>
          </a:xfrm>
        </p:spPr>
        <p:txBody>
          <a:bodyPr/>
          <a:lstStyle/>
          <a:p>
            <a:r>
              <a:rPr lang="en-US"/>
              <a:t>Click to edit Master title style</a:t>
            </a:r>
          </a:p>
        </p:txBody>
      </p:sp>
      <p:sp>
        <p:nvSpPr>
          <p:cNvPr id="12" name="Content Placeholder 11"/>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02826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46094C3-3C41-4CFA-86C8-9B95EFD07E82}"/>
              </a:ext>
            </a:extLst>
          </p:cNvPr>
          <p:cNvSpPr>
            <a:spLocks noGrp="1"/>
          </p:cNvSpPr>
          <p:nvPr>
            <p:ph type="body" sz="quarter" idx="10" hasCustomPrompt="1"/>
          </p:nvPr>
        </p:nvSpPr>
        <p:spPr>
          <a:xfrm>
            <a:off x="7758113" y="5062538"/>
            <a:ext cx="3667125" cy="1290637"/>
          </a:xfrm>
          <a:prstGeom prst="rect">
            <a:avLst/>
          </a:prstGeom>
        </p:spPr>
        <p:txBody>
          <a:bodyPr/>
          <a:lstStyle>
            <a:lvl1pPr>
              <a:defRPr/>
            </a:lvl1pPr>
          </a:lstStyle>
          <a:p>
            <a:pPr lvl="0"/>
            <a:r>
              <a:rPr lang="en-US" dirty="0"/>
              <a:t>EDIT TITLE</a:t>
            </a:r>
          </a:p>
        </p:txBody>
      </p:sp>
    </p:spTree>
    <p:extLst>
      <p:ext uri="{BB962C8B-B14F-4D97-AF65-F5344CB8AC3E}">
        <p14:creationId xmlns:p14="http://schemas.microsoft.com/office/powerpoint/2010/main" val="37036684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Text Slid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AU"/>
          </a:p>
        </p:txBody>
      </p:sp>
      <p:sp>
        <p:nvSpPr>
          <p:cNvPr id="10" name="Content Placeholder 9"/>
          <p:cNvSpPr>
            <a:spLocks noGrp="1"/>
          </p:cNvSpPr>
          <p:nvPr>
            <p:ph sz="quarter" idx="14"/>
          </p:nvPr>
        </p:nvSpPr>
        <p:spPr>
          <a:xfrm>
            <a:off x="607485" y="1003210"/>
            <a:ext cx="10977033" cy="5386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Slide Number Placeholder 1"/>
          <p:cNvSpPr>
            <a:spLocks noGrp="1"/>
          </p:cNvSpPr>
          <p:nvPr>
            <p:ph type="sldNum" sz="quarter" idx="15"/>
          </p:nvPr>
        </p:nvSpPr>
        <p:spPr/>
        <p:txBody>
          <a:bodyPr/>
          <a:lstStyle>
            <a:lvl1pPr>
              <a:defRPr/>
            </a:lvl1pPr>
          </a:lstStyle>
          <a:p>
            <a:pPr>
              <a:defRPr/>
            </a:pPr>
            <a:fld id="{A565BF46-7DA2-445B-BCA8-61E97675903E}" type="slidenum">
              <a:rPr lang="en-US"/>
              <a:pPr>
                <a:defRPr/>
              </a:pPr>
              <a:t>‹#›</a:t>
            </a:fld>
            <a:endParaRPr lang="en-US" dirty="0"/>
          </a:p>
        </p:txBody>
      </p:sp>
      <p:sp>
        <p:nvSpPr>
          <p:cNvPr id="5" name="Footer Placeholder 2"/>
          <p:cNvSpPr>
            <a:spLocks noGrp="1"/>
          </p:cNvSpPr>
          <p:nvPr>
            <p:ph type="ftr" sz="quarter" idx="16"/>
          </p:nvPr>
        </p:nvSpPr>
        <p:spPr>
          <a:xfrm>
            <a:off x="0" y="0"/>
            <a:ext cx="0" cy="0"/>
          </a:xfrm>
        </p:spPr>
        <p:txBody>
          <a:bodyPr/>
          <a:lstStyle>
            <a:lvl1pPr eaLnBrk="1" fontAlgn="auto" hangingPunct="1">
              <a:spcBef>
                <a:spcPts val="0"/>
              </a:spcBef>
              <a:spcAft>
                <a:spcPts val="0"/>
              </a:spcAft>
              <a:defRPr dirty="0">
                <a:latin typeface="+mn-lt"/>
              </a:defRPr>
            </a:lvl1pPr>
          </a:lstStyle>
          <a:p>
            <a:pPr>
              <a:defRPr/>
            </a:pPr>
            <a:r>
              <a:rPr lang="en-AU" dirty="0"/>
              <a:t>Copyright © 2016 Accenture  All rights reserved.</a:t>
            </a:r>
          </a:p>
        </p:txBody>
      </p:sp>
    </p:spTree>
    <p:extLst>
      <p:ext uri="{BB962C8B-B14F-4D97-AF65-F5344CB8AC3E}">
        <p14:creationId xmlns:p14="http://schemas.microsoft.com/office/powerpoint/2010/main" val="405967602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46094C3-3C41-4CFA-86C8-9B95EFD07E82}"/>
              </a:ext>
            </a:extLst>
          </p:cNvPr>
          <p:cNvSpPr>
            <a:spLocks noGrp="1"/>
          </p:cNvSpPr>
          <p:nvPr>
            <p:ph type="body" sz="quarter" idx="10" hasCustomPrompt="1"/>
          </p:nvPr>
        </p:nvSpPr>
        <p:spPr>
          <a:xfrm>
            <a:off x="7758113" y="5062538"/>
            <a:ext cx="3667125" cy="1290637"/>
          </a:xfrm>
          <a:prstGeom prst="rect">
            <a:avLst/>
          </a:prstGeom>
        </p:spPr>
        <p:txBody>
          <a:bodyPr/>
          <a:lstStyle>
            <a:lvl1pPr>
              <a:defRPr/>
            </a:lvl1pPr>
          </a:lstStyle>
          <a:p>
            <a:pPr lvl="0"/>
            <a:r>
              <a:rPr lang="en-US" dirty="0"/>
              <a:t>EDIT TITLE</a:t>
            </a:r>
          </a:p>
        </p:txBody>
      </p:sp>
    </p:spTree>
    <p:extLst>
      <p:ext uri="{BB962C8B-B14F-4D97-AF65-F5344CB8AC3E}">
        <p14:creationId xmlns:p14="http://schemas.microsoft.com/office/powerpoint/2010/main" val="2331867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46094C3-3C41-4CFA-86C8-9B95EFD07E82}"/>
              </a:ext>
            </a:extLst>
          </p:cNvPr>
          <p:cNvSpPr>
            <a:spLocks noGrp="1"/>
          </p:cNvSpPr>
          <p:nvPr>
            <p:ph type="body" sz="quarter" idx="10" hasCustomPrompt="1"/>
          </p:nvPr>
        </p:nvSpPr>
        <p:spPr>
          <a:xfrm>
            <a:off x="7758113" y="5062538"/>
            <a:ext cx="3667125" cy="1290637"/>
          </a:xfrm>
          <a:prstGeom prst="rect">
            <a:avLst/>
          </a:prstGeom>
        </p:spPr>
        <p:txBody>
          <a:bodyPr/>
          <a:lstStyle>
            <a:lvl1pPr>
              <a:defRPr/>
            </a:lvl1pPr>
          </a:lstStyle>
          <a:p>
            <a:pPr lvl="0"/>
            <a:r>
              <a:rPr lang="en-US" dirty="0"/>
              <a:t>EDIT TITLE</a:t>
            </a:r>
          </a:p>
        </p:txBody>
      </p:sp>
    </p:spTree>
    <p:extLst>
      <p:ext uri="{BB962C8B-B14F-4D97-AF65-F5344CB8AC3E}">
        <p14:creationId xmlns:p14="http://schemas.microsoft.com/office/powerpoint/2010/main" val="1668552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AO_Dimensional">
    <p:spTree>
      <p:nvGrpSpPr>
        <p:cNvPr id="1" name=""/>
        <p:cNvGrpSpPr/>
        <p:nvPr/>
      </p:nvGrpSpPr>
      <p:grpSpPr>
        <a:xfrm>
          <a:off x="0" y="0"/>
          <a:ext cx="0" cy="0"/>
          <a:chOff x="0" y="0"/>
          <a:chExt cx="0" cy="0"/>
        </a:xfrm>
      </p:grpSpPr>
      <p:sp>
        <p:nvSpPr>
          <p:cNvPr id="6" name="SubTitle"/>
          <p:cNvSpPr>
            <a:spLocks noGrp="1"/>
          </p:cNvSpPr>
          <p:nvPr userDrawn="1">
            <p:ph type="body" sz="quarter" idx="12" hasCustomPrompt="1"/>
          </p:nvPr>
        </p:nvSpPr>
        <p:spPr>
          <a:xfrm>
            <a:off x="6837525" y="5114006"/>
            <a:ext cx="3636795" cy="1001044"/>
          </a:xfrm>
        </p:spPr>
        <p:txBody>
          <a:bodyPr anchor="b"/>
          <a:lstStyle>
            <a:lvl1pPr marL="0" indent="0">
              <a:lnSpc>
                <a:spcPct val="80000"/>
              </a:lnSpc>
              <a:buNone/>
              <a:defRPr sz="1999" b="1" i="0" cap="all" baseline="0">
                <a:solidFill>
                  <a:schemeClr val="tx1"/>
                </a:solidFill>
                <a:latin typeface="Arial Black" panose="020B0A04020102020204" pitchFamily="34" charset="0"/>
              </a:defRPr>
            </a:lvl1pPr>
          </a:lstStyle>
          <a:p>
            <a:pPr lvl="0"/>
            <a:r>
              <a:rPr lang="en-US" dirty="0"/>
              <a:t>SUBTITLE LINE</a:t>
            </a:r>
            <a:br>
              <a:rPr lang="en-US" dirty="0"/>
            </a:br>
            <a:r>
              <a:rPr lang="en-US" dirty="0"/>
              <a:t>SECOND LINE</a:t>
            </a:r>
          </a:p>
        </p:txBody>
      </p:sp>
      <p:sp>
        <p:nvSpPr>
          <p:cNvPr id="8" name="MasterTitle"/>
          <p:cNvSpPr>
            <a:spLocks noGrp="1"/>
          </p:cNvSpPr>
          <p:nvPr userDrawn="1">
            <p:ph type="title" hasCustomPrompt="1"/>
          </p:nvPr>
        </p:nvSpPr>
        <p:spPr>
          <a:xfrm>
            <a:off x="6837525" y="1759217"/>
            <a:ext cx="4997148" cy="3354789"/>
          </a:xfrm>
        </p:spPr>
        <p:txBody>
          <a:bodyPr wrap="square" tIns="252000" anchor="ctr">
            <a:spAutoFit/>
          </a:bodyPr>
          <a:lstStyle>
            <a:lvl1pPr algn="l">
              <a:lnSpc>
                <a:spcPct val="70000"/>
              </a:lnSpc>
              <a:defRPr sz="7196" spc="-150" baseline="0">
                <a:solidFill>
                  <a:schemeClr val="accent1"/>
                </a:solidFill>
              </a:defRPr>
            </a:lvl1pPr>
          </a:lstStyle>
          <a:p>
            <a:r>
              <a:rPr lang="en-US" dirty="0"/>
              <a:t>Click </a:t>
            </a:r>
            <a:br>
              <a:rPr lang="en-US" dirty="0"/>
            </a:br>
            <a:r>
              <a:rPr lang="en-US" dirty="0"/>
              <a:t>to edit Master title</a:t>
            </a:r>
            <a:endParaRPr lang="en-AU"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7525" y="321082"/>
            <a:ext cx="3269159" cy="589933"/>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4399" y="841193"/>
            <a:ext cx="4897912" cy="5078424"/>
          </a:xfrm>
          <a:prstGeom prst="rect">
            <a:avLst/>
          </a:prstGeom>
        </p:spPr>
      </p:pic>
    </p:spTree>
    <p:extLst>
      <p:ext uri="{BB962C8B-B14F-4D97-AF65-F5344CB8AC3E}">
        <p14:creationId xmlns:p14="http://schemas.microsoft.com/office/powerpoint/2010/main" val="141509647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69">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
        <p:nvSpPr>
          <p:cNvPr id="4" name="Title 3"/>
          <p:cNvSpPr>
            <a:spLocks noGrp="1"/>
          </p:cNvSpPr>
          <p:nvPr>
            <p:ph type="title" hasCustomPrompt="1"/>
          </p:nvPr>
        </p:nvSpPr>
        <p:spPr>
          <a:xfrm>
            <a:off x="345017" y="332076"/>
            <a:ext cx="10027707" cy="776139"/>
          </a:xfrm>
        </p:spPr>
        <p:txBody>
          <a:bodyPr/>
          <a:lstStyle>
            <a:lvl1pPr>
              <a:defRPr sz="4800"/>
            </a:lvl1pPr>
          </a:lstStyle>
          <a:p>
            <a:r>
              <a:rPr lang="en-US" dirty="0"/>
              <a:t>Click TO EDIT</a:t>
            </a:r>
          </a:p>
        </p:txBody>
      </p:sp>
      <p:sp>
        <p:nvSpPr>
          <p:cNvPr id="7" name="Text Placeholder 6"/>
          <p:cNvSpPr>
            <a:spLocks noGrp="1"/>
          </p:cNvSpPr>
          <p:nvPr>
            <p:ph type="body" sz="quarter" idx="13"/>
          </p:nvPr>
        </p:nvSpPr>
        <p:spPr>
          <a:xfrm>
            <a:off x="345017" y="1763713"/>
            <a:ext cx="10027707" cy="4294187"/>
          </a:xfrm>
        </p:spPr>
        <p:txBody>
          <a:bodyPr vert="horz" lIns="0" tIns="0" rIns="0" bIns="0" rtlCol="0">
            <a:noAutofit/>
          </a:bodyPr>
          <a:lstStyle>
            <a:lvl1pPr>
              <a:defRPr lang="en-US" sz="1800" dirty="0" smtClean="0"/>
            </a:lvl1pPr>
            <a:lvl2pPr marL="182875">
              <a:defRPr lang="en-US" sz="1800" dirty="0" smtClean="0"/>
            </a:lvl2pPr>
            <a:lvl3pPr marL="365751">
              <a:defRPr lang="en-US" sz="1800" dirty="0" smtClean="0"/>
            </a:lvl3pPr>
            <a:lvl4pPr>
              <a:defRPr lang="en-US" sz="1800" dirty="0" smtClean="0"/>
            </a:lvl4pPr>
            <a:lvl5pPr>
              <a:defRPr lang="en-US" sz="1800" dirty="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1160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4 column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a:xfrm>
            <a:off x="345018" y="332076"/>
            <a:ext cx="10027707" cy="776139"/>
          </a:xfrm>
        </p:spPr>
        <p:txBody>
          <a:bodyPr/>
          <a:lstStyle>
            <a:lvl1pPr>
              <a:defRPr sz="4800"/>
            </a:lvl1pPr>
          </a:lstStyle>
          <a:p>
            <a:r>
              <a:rPr lang="en-US" dirty="0"/>
              <a:t>Click to edit</a:t>
            </a:r>
          </a:p>
        </p:txBody>
      </p:sp>
      <p:sp>
        <p:nvSpPr>
          <p:cNvPr id="9" name="Text Placeholder 7"/>
          <p:cNvSpPr>
            <a:spLocks noGrp="1"/>
          </p:cNvSpPr>
          <p:nvPr>
            <p:ph type="body" sz="quarter" idx="15"/>
          </p:nvPr>
        </p:nvSpPr>
        <p:spPr>
          <a:xfrm>
            <a:off x="345016" y="2033133"/>
            <a:ext cx="2626784" cy="3168787"/>
          </a:xfrm>
        </p:spPr>
        <p:txBody>
          <a:bodyPr vert="horz" lIns="0" tIns="0" rIns="0" bIns="0" rtlCol="0">
            <a:noAutofit/>
          </a:bodyPr>
          <a:lstStyle>
            <a:lvl1pPr>
              <a:defRPr lang="en-US" sz="1800" b="1" dirty="0" smtClean="0"/>
            </a:lvl1pPr>
            <a:lvl2pPr>
              <a:defRPr lang="en-US" sz="1800" b="1" dirty="0" smtClean="0"/>
            </a:lvl2pPr>
            <a:lvl3pPr>
              <a:defRPr lang="en-US" sz="1800" b="1" dirty="0" smtClean="0"/>
            </a:lvl3pPr>
            <a:lvl4pPr>
              <a:defRPr lang="en-US" sz="1800" b="0" dirty="0" smtClean="0"/>
            </a:lvl4pPr>
            <a:lvl5pPr>
              <a:defRPr lang="en-US" sz="1800" b="0" dirty="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4EB881A8-9E7A-4BA6-A1A6-E345D3F49A3C}"/>
              </a:ext>
            </a:extLst>
          </p:cNvPr>
          <p:cNvSpPr>
            <a:spLocks noGrp="1"/>
          </p:cNvSpPr>
          <p:nvPr>
            <p:ph type="body" sz="quarter" idx="18" hasCustomPrompt="1"/>
          </p:nvPr>
        </p:nvSpPr>
        <p:spPr>
          <a:xfrm>
            <a:off x="345015" y="1377634"/>
            <a:ext cx="2626784" cy="386080"/>
          </a:xfrm>
        </p:spPr>
        <p:txBody>
          <a:bodyPr vert="horz" lIns="0" tIns="0" rIns="0" bIns="0" rtlCol="0">
            <a:noAutofit/>
          </a:bodyPr>
          <a:lstStyle>
            <a:lvl1pPr>
              <a:defRPr lang="en-US" sz="2400" b="1" dirty="0" smtClean="0">
                <a:solidFill>
                  <a:srgbClr val="00BAFF"/>
                </a:solidFill>
                <a:latin typeface="+mj-lt"/>
              </a:defRPr>
            </a:lvl1pPr>
            <a:lvl2pPr>
              <a:defRPr lang="en-US" sz="1800" b="1" dirty="0" smtClean="0"/>
            </a:lvl2pPr>
            <a:lvl3pPr>
              <a:defRPr lang="en-US" sz="1800" b="1" dirty="0" smtClean="0"/>
            </a:lvl3pPr>
            <a:lvl4pPr>
              <a:defRPr lang="en-US" sz="1800" b="0" dirty="0" smtClean="0"/>
            </a:lvl4pPr>
            <a:lvl5pPr>
              <a:defRPr lang="en-US" sz="1800" b="0" dirty="0"/>
            </a:lvl5pPr>
          </a:lstStyle>
          <a:p>
            <a:pPr lvl="0"/>
            <a:r>
              <a:rPr lang="en-US" dirty="0"/>
              <a:t>PROBLEM</a:t>
            </a:r>
          </a:p>
        </p:txBody>
      </p:sp>
      <p:sp>
        <p:nvSpPr>
          <p:cNvPr id="13" name="Text Placeholder 7">
            <a:extLst>
              <a:ext uri="{FF2B5EF4-FFF2-40B4-BE49-F238E27FC236}">
                <a16:creationId xmlns:a16="http://schemas.microsoft.com/office/drawing/2014/main" id="{0464F97A-4C1F-497F-8F42-DDF0382830D2}"/>
              </a:ext>
            </a:extLst>
          </p:cNvPr>
          <p:cNvSpPr>
            <a:spLocks noGrp="1"/>
          </p:cNvSpPr>
          <p:nvPr>
            <p:ph type="body" sz="quarter" idx="19"/>
          </p:nvPr>
        </p:nvSpPr>
        <p:spPr>
          <a:xfrm>
            <a:off x="3311736" y="2033133"/>
            <a:ext cx="2626784" cy="3168787"/>
          </a:xfrm>
        </p:spPr>
        <p:txBody>
          <a:bodyPr vert="horz" lIns="0" tIns="0" rIns="0" bIns="0" rtlCol="0">
            <a:noAutofit/>
          </a:bodyPr>
          <a:lstStyle>
            <a:lvl1pPr>
              <a:defRPr lang="en-US" sz="1800" b="1" dirty="0" smtClean="0"/>
            </a:lvl1pPr>
            <a:lvl2pPr>
              <a:defRPr lang="en-US" sz="1800" b="1" dirty="0" smtClean="0"/>
            </a:lvl2pPr>
            <a:lvl3pPr>
              <a:defRPr lang="en-US" sz="1800" b="1" dirty="0" smtClean="0"/>
            </a:lvl3pPr>
            <a:lvl4pPr>
              <a:defRPr lang="en-US" sz="1800" b="0" dirty="0" smtClean="0"/>
            </a:lvl4pPr>
            <a:lvl5pPr>
              <a:defRPr lang="en-US" sz="1800" b="0" dirty="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CCFD1044-6F76-4B13-B264-DB249B6160A3}"/>
              </a:ext>
            </a:extLst>
          </p:cNvPr>
          <p:cNvSpPr>
            <a:spLocks noGrp="1"/>
          </p:cNvSpPr>
          <p:nvPr>
            <p:ph type="body" sz="quarter" idx="20" hasCustomPrompt="1"/>
          </p:nvPr>
        </p:nvSpPr>
        <p:spPr>
          <a:xfrm>
            <a:off x="3311735" y="1377634"/>
            <a:ext cx="2626784" cy="386080"/>
          </a:xfrm>
        </p:spPr>
        <p:txBody>
          <a:bodyPr vert="horz" lIns="0" tIns="0" rIns="0" bIns="0" rtlCol="0">
            <a:noAutofit/>
          </a:bodyPr>
          <a:lstStyle>
            <a:lvl1pPr>
              <a:defRPr lang="en-US" sz="2400" b="1" dirty="0" smtClean="0">
                <a:solidFill>
                  <a:srgbClr val="00BAFF"/>
                </a:solidFill>
                <a:latin typeface="+mj-lt"/>
              </a:defRPr>
            </a:lvl1pPr>
            <a:lvl2pPr>
              <a:defRPr lang="en-US" sz="1800" b="1" dirty="0" smtClean="0"/>
            </a:lvl2pPr>
            <a:lvl3pPr>
              <a:defRPr lang="en-US" sz="1800" b="1" dirty="0" smtClean="0"/>
            </a:lvl3pPr>
            <a:lvl4pPr>
              <a:defRPr lang="en-US" sz="1800" b="0" dirty="0" smtClean="0"/>
            </a:lvl4pPr>
            <a:lvl5pPr>
              <a:defRPr lang="en-US" sz="1800" b="0" dirty="0"/>
            </a:lvl5pPr>
          </a:lstStyle>
          <a:p>
            <a:pPr lvl="0"/>
            <a:r>
              <a:rPr lang="en-US" dirty="0"/>
              <a:t>SOLUTION</a:t>
            </a:r>
          </a:p>
        </p:txBody>
      </p:sp>
      <p:sp>
        <p:nvSpPr>
          <p:cNvPr id="15" name="Text Placeholder 7">
            <a:extLst>
              <a:ext uri="{FF2B5EF4-FFF2-40B4-BE49-F238E27FC236}">
                <a16:creationId xmlns:a16="http://schemas.microsoft.com/office/drawing/2014/main" id="{995955ED-3DF2-4A1B-9771-3DF605CFB1CC}"/>
              </a:ext>
            </a:extLst>
          </p:cNvPr>
          <p:cNvSpPr>
            <a:spLocks noGrp="1"/>
          </p:cNvSpPr>
          <p:nvPr>
            <p:ph type="body" sz="quarter" idx="21"/>
          </p:nvPr>
        </p:nvSpPr>
        <p:spPr>
          <a:xfrm>
            <a:off x="6278455" y="2033133"/>
            <a:ext cx="2626784" cy="3168787"/>
          </a:xfrm>
        </p:spPr>
        <p:txBody>
          <a:bodyPr vert="horz" lIns="0" tIns="0" rIns="0" bIns="0" rtlCol="0">
            <a:noAutofit/>
          </a:bodyPr>
          <a:lstStyle>
            <a:lvl1pPr>
              <a:defRPr lang="en-US" sz="1800" b="1" dirty="0" smtClean="0"/>
            </a:lvl1pPr>
            <a:lvl2pPr>
              <a:defRPr lang="en-US" sz="1800" b="1" dirty="0" smtClean="0"/>
            </a:lvl2pPr>
            <a:lvl3pPr>
              <a:defRPr lang="en-US" sz="1800" b="1" dirty="0" smtClean="0"/>
            </a:lvl3pPr>
            <a:lvl4pPr>
              <a:defRPr lang="en-US" sz="1800" b="0" dirty="0" smtClean="0"/>
            </a:lvl4pPr>
            <a:lvl5pPr>
              <a:defRPr lang="en-US" sz="1800" b="0" dirty="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5122BBB2-AA6F-472A-8337-7799EA8DB238}"/>
              </a:ext>
            </a:extLst>
          </p:cNvPr>
          <p:cNvSpPr>
            <a:spLocks noGrp="1"/>
          </p:cNvSpPr>
          <p:nvPr>
            <p:ph type="body" sz="quarter" idx="22" hasCustomPrompt="1"/>
          </p:nvPr>
        </p:nvSpPr>
        <p:spPr>
          <a:xfrm>
            <a:off x="6278454" y="1377634"/>
            <a:ext cx="2626784" cy="386080"/>
          </a:xfrm>
        </p:spPr>
        <p:txBody>
          <a:bodyPr vert="horz" lIns="0" tIns="0" rIns="0" bIns="0" rtlCol="0">
            <a:noAutofit/>
          </a:bodyPr>
          <a:lstStyle>
            <a:lvl1pPr>
              <a:defRPr lang="en-US" sz="2400" b="1" dirty="0" smtClean="0">
                <a:solidFill>
                  <a:srgbClr val="00BAFF"/>
                </a:solidFill>
                <a:latin typeface="+mj-lt"/>
              </a:defRPr>
            </a:lvl1pPr>
            <a:lvl2pPr>
              <a:defRPr lang="en-US" sz="1800" b="1" dirty="0" smtClean="0"/>
            </a:lvl2pPr>
            <a:lvl3pPr>
              <a:defRPr lang="en-US" sz="1800" b="1" dirty="0" smtClean="0"/>
            </a:lvl3pPr>
            <a:lvl4pPr>
              <a:defRPr lang="en-US" sz="1800" b="0" dirty="0" smtClean="0"/>
            </a:lvl4pPr>
            <a:lvl5pPr>
              <a:defRPr lang="en-US" sz="1800" b="0" dirty="0"/>
            </a:lvl5pPr>
          </a:lstStyle>
          <a:p>
            <a:pPr lvl="0"/>
            <a:r>
              <a:rPr lang="en-US" dirty="0"/>
              <a:t>OPPORTUNITY</a:t>
            </a:r>
          </a:p>
        </p:txBody>
      </p:sp>
      <p:sp>
        <p:nvSpPr>
          <p:cNvPr id="17" name="Text Placeholder 7">
            <a:extLst>
              <a:ext uri="{FF2B5EF4-FFF2-40B4-BE49-F238E27FC236}">
                <a16:creationId xmlns:a16="http://schemas.microsoft.com/office/drawing/2014/main" id="{F0DD84AB-A20D-4222-B9F3-8438CADB8307}"/>
              </a:ext>
            </a:extLst>
          </p:cNvPr>
          <p:cNvSpPr>
            <a:spLocks noGrp="1"/>
          </p:cNvSpPr>
          <p:nvPr>
            <p:ph type="body" sz="quarter" idx="23"/>
          </p:nvPr>
        </p:nvSpPr>
        <p:spPr>
          <a:xfrm>
            <a:off x="9245174" y="2033133"/>
            <a:ext cx="2626784" cy="3168787"/>
          </a:xfrm>
        </p:spPr>
        <p:txBody>
          <a:bodyPr vert="horz" lIns="0" tIns="0" rIns="0" bIns="0" rtlCol="0">
            <a:noAutofit/>
          </a:bodyPr>
          <a:lstStyle>
            <a:lvl1pPr>
              <a:defRPr lang="en-US" sz="1800" b="1" dirty="0" smtClean="0"/>
            </a:lvl1pPr>
            <a:lvl2pPr>
              <a:defRPr lang="en-US" sz="1800" b="1" dirty="0" smtClean="0"/>
            </a:lvl2pPr>
            <a:lvl3pPr>
              <a:defRPr lang="en-US" sz="1800" b="1" dirty="0" smtClean="0"/>
            </a:lvl3pPr>
            <a:lvl4pPr>
              <a:defRPr lang="en-US" sz="1800" b="0" dirty="0" smtClean="0"/>
            </a:lvl4pPr>
            <a:lvl5pPr>
              <a:defRPr lang="en-US" sz="1800" b="0" dirty="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7">
            <a:extLst>
              <a:ext uri="{FF2B5EF4-FFF2-40B4-BE49-F238E27FC236}">
                <a16:creationId xmlns:a16="http://schemas.microsoft.com/office/drawing/2014/main" id="{3946AC95-0D32-4C49-AEBA-524711069C10}"/>
              </a:ext>
            </a:extLst>
          </p:cNvPr>
          <p:cNvSpPr>
            <a:spLocks noGrp="1"/>
          </p:cNvSpPr>
          <p:nvPr>
            <p:ph type="body" sz="quarter" idx="24" hasCustomPrompt="1"/>
          </p:nvPr>
        </p:nvSpPr>
        <p:spPr>
          <a:xfrm>
            <a:off x="9245173" y="1377634"/>
            <a:ext cx="2626784" cy="386080"/>
          </a:xfrm>
        </p:spPr>
        <p:txBody>
          <a:bodyPr vert="horz" lIns="0" tIns="0" rIns="0" bIns="0" rtlCol="0">
            <a:noAutofit/>
          </a:bodyPr>
          <a:lstStyle>
            <a:lvl1pPr>
              <a:defRPr lang="en-US" sz="2400" b="1" dirty="0" smtClean="0">
                <a:solidFill>
                  <a:srgbClr val="00BAFF"/>
                </a:solidFill>
                <a:latin typeface="+mj-lt"/>
              </a:defRPr>
            </a:lvl1pPr>
            <a:lvl2pPr>
              <a:defRPr lang="en-US" sz="1800" b="1" dirty="0" smtClean="0"/>
            </a:lvl2pPr>
            <a:lvl3pPr>
              <a:defRPr lang="en-US" sz="1800" b="1" dirty="0" smtClean="0"/>
            </a:lvl3pPr>
            <a:lvl4pPr>
              <a:defRPr lang="en-US" sz="1800" b="0" dirty="0" smtClean="0"/>
            </a:lvl4pPr>
            <a:lvl5pPr>
              <a:defRPr lang="en-US" sz="1800" b="0" dirty="0"/>
            </a:lvl5pPr>
          </a:lstStyle>
          <a:p>
            <a:pPr lvl="0"/>
            <a:r>
              <a:rPr lang="en-US" dirty="0"/>
              <a:t>VALUE</a:t>
            </a:r>
          </a:p>
        </p:txBody>
      </p:sp>
    </p:spTree>
    <p:extLst>
      <p:ext uri="{BB962C8B-B14F-4D97-AF65-F5344CB8AC3E}">
        <p14:creationId xmlns:p14="http://schemas.microsoft.com/office/powerpoint/2010/main" val="1759058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1.pn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3.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theme" Target="../theme/theme4.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image" Target="../media/image1.png"/><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113656-435B-4BE9-BEC2-80852FFDDB59}"/>
              </a:ext>
            </a:extLst>
          </p:cNvPr>
          <p:cNvPicPr>
            <a:picLocks noChangeAspect="1"/>
          </p:cNvPicPr>
          <p:nvPr userDrawn="1"/>
        </p:nvPicPr>
        <p:blipFill>
          <a:blip r:embed="rId9"/>
          <a:stretch>
            <a:fillRect/>
          </a:stretch>
        </p:blipFill>
        <p:spPr>
          <a:xfrm>
            <a:off x="8305014" y="336073"/>
            <a:ext cx="3751868" cy="677462"/>
          </a:xfrm>
          <a:prstGeom prst="rect">
            <a:avLst/>
          </a:prstGeom>
        </p:spPr>
      </p:pic>
      <p:pic>
        <p:nvPicPr>
          <p:cNvPr id="8" name="Picture 7">
            <a:extLst>
              <a:ext uri="{FF2B5EF4-FFF2-40B4-BE49-F238E27FC236}">
                <a16:creationId xmlns:a16="http://schemas.microsoft.com/office/drawing/2014/main" id="{953645A9-DF06-49B5-A5A0-658CBB8C4B51}"/>
              </a:ext>
            </a:extLst>
          </p:cNvPr>
          <p:cNvPicPr>
            <a:picLocks noChangeAspect="1"/>
          </p:cNvPicPr>
          <p:nvPr userDrawn="1"/>
        </p:nvPicPr>
        <p:blipFill>
          <a:blip r:embed="rId10"/>
          <a:stretch>
            <a:fillRect/>
          </a:stretch>
        </p:blipFill>
        <p:spPr>
          <a:xfrm>
            <a:off x="0" y="900412"/>
            <a:ext cx="6816648" cy="5120640"/>
          </a:xfrm>
          <a:prstGeom prst="rect">
            <a:avLst/>
          </a:prstGeom>
        </p:spPr>
      </p:pic>
    </p:spTree>
    <p:extLst>
      <p:ext uri="{BB962C8B-B14F-4D97-AF65-F5344CB8AC3E}">
        <p14:creationId xmlns:p14="http://schemas.microsoft.com/office/powerpoint/2010/main" val="3496333077"/>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50"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Graphik" panose="020B050303020206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5018" y="332076"/>
            <a:ext cx="10027707" cy="776139"/>
          </a:xfrm>
          <a:prstGeom prst="rect">
            <a:avLst/>
          </a:prstGeom>
        </p:spPr>
        <p:txBody>
          <a:bodyPr vert="horz" lIns="0" tIns="0" rIns="130101" bIns="0" rtlCol="0" anchor="t" anchorCtr="0">
            <a:noAutofit/>
          </a:bodyPr>
          <a:lstStyle/>
          <a:p>
            <a:r>
              <a:rPr lang="en-US" dirty="0"/>
              <a:t>CONTENT TITLE</a:t>
            </a:r>
          </a:p>
        </p:txBody>
      </p:sp>
      <p:sp>
        <p:nvSpPr>
          <p:cNvPr id="3" name="Text Placeholder 2"/>
          <p:cNvSpPr>
            <a:spLocks noGrp="1"/>
          </p:cNvSpPr>
          <p:nvPr>
            <p:ph type="body" idx="1"/>
          </p:nvPr>
        </p:nvSpPr>
        <p:spPr>
          <a:xfrm>
            <a:off x="345018" y="1764072"/>
            <a:ext cx="11491383" cy="429382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09375" y="6381686"/>
            <a:ext cx="334195" cy="192287"/>
          </a:xfrm>
          <a:prstGeom prst="rect">
            <a:avLst/>
          </a:prstGeom>
        </p:spPr>
        <p:txBody>
          <a:bodyPr vert="horz" lIns="0" tIns="0" rIns="0" bIns="0" rtlCol="0" anchor="ctr" anchorCtr="0"/>
          <a:lstStyle>
            <a:lvl1pPr algn="r">
              <a:defRPr sz="1000" b="1" i="0">
                <a:solidFill>
                  <a:schemeClr val="tx2"/>
                </a:solidFill>
                <a:latin typeface="Arial Bold" charset="0"/>
              </a:defRPr>
            </a:lvl1pPr>
          </a:lstStyle>
          <a:p>
            <a:fld id="{0D558541-60C9-42A2-8392-FF12533A6B7A}" type="slidenum">
              <a:rPr lang="en-US" smtClean="0"/>
              <a:pPr/>
              <a:t>‹#›</a:t>
            </a:fld>
            <a:endParaRPr lang="en-US" dirty="0"/>
          </a:p>
        </p:txBody>
      </p:sp>
      <p:sp>
        <p:nvSpPr>
          <p:cNvPr id="8" name="TextBox 3"/>
          <p:cNvSpPr txBox="1"/>
          <p:nvPr userDrawn="1"/>
        </p:nvSpPr>
        <p:spPr>
          <a:xfrm>
            <a:off x="8890366" y="6407924"/>
            <a:ext cx="2728956" cy="300082"/>
          </a:xfrm>
          <a:prstGeom prst="rect">
            <a:avLst/>
          </a:prstGeom>
        </p:spPr>
        <p:txBody>
          <a:bodyPr vert="horz" wrap="square" lIns="0" tIns="0" rIns="0" bIns="0" rtlCol="0">
            <a:spAutoFit/>
          </a:bodyPr>
          <a:lstStyle>
            <a:defPPr>
              <a:defRPr lang="en-US"/>
            </a:defPPr>
            <a:lvl1pPr marL="0" algn="l" defTabSz="815350" rtl="0" eaLnBrk="1" latinLnBrk="0" hangingPunct="1">
              <a:defRPr sz="1630" kern="1200">
                <a:solidFill>
                  <a:schemeClr val="tx1"/>
                </a:solidFill>
                <a:latin typeface="+mn-lt"/>
                <a:ea typeface="+mn-ea"/>
                <a:cs typeface="+mn-cs"/>
              </a:defRPr>
            </a:lvl1pPr>
            <a:lvl2pPr marL="407674" algn="l" defTabSz="815350" rtl="0" eaLnBrk="1" latinLnBrk="0" hangingPunct="1">
              <a:defRPr sz="1630" kern="1200">
                <a:solidFill>
                  <a:schemeClr val="tx1"/>
                </a:solidFill>
                <a:latin typeface="+mn-lt"/>
                <a:ea typeface="+mn-ea"/>
                <a:cs typeface="+mn-cs"/>
              </a:defRPr>
            </a:lvl2pPr>
            <a:lvl3pPr marL="815350" algn="l" defTabSz="815350" rtl="0" eaLnBrk="1" latinLnBrk="0" hangingPunct="1">
              <a:defRPr sz="1630" kern="1200">
                <a:solidFill>
                  <a:schemeClr val="tx1"/>
                </a:solidFill>
                <a:latin typeface="+mn-lt"/>
                <a:ea typeface="+mn-ea"/>
                <a:cs typeface="+mn-cs"/>
              </a:defRPr>
            </a:lvl3pPr>
            <a:lvl4pPr marL="1223023" algn="l" defTabSz="815350" rtl="0" eaLnBrk="1" latinLnBrk="0" hangingPunct="1">
              <a:defRPr sz="1630" kern="1200">
                <a:solidFill>
                  <a:schemeClr val="tx1"/>
                </a:solidFill>
                <a:latin typeface="+mn-lt"/>
                <a:ea typeface="+mn-ea"/>
                <a:cs typeface="+mn-cs"/>
              </a:defRPr>
            </a:lvl4pPr>
            <a:lvl5pPr marL="1630697" algn="l" defTabSz="815350" rtl="0" eaLnBrk="1" latinLnBrk="0" hangingPunct="1">
              <a:defRPr sz="1630" kern="1200">
                <a:solidFill>
                  <a:schemeClr val="tx1"/>
                </a:solidFill>
                <a:latin typeface="+mn-lt"/>
                <a:ea typeface="+mn-ea"/>
                <a:cs typeface="+mn-cs"/>
              </a:defRPr>
            </a:lvl5pPr>
            <a:lvl6pPr marL="2038372" algn="l" defTabSz="815350" rtl="0" eaLnBrk="1" latinLnBrk="0" hangingPunct="1">
              <a:defRPr sz="1630" kern="1200">
                <a:solidFill>
                  <a:schemeClr val="tx1"/>
                </a:solidFill>
                <a:latin typeface="+mn-lt"/>
                <a:ea typeface="+mn-ea"/>
                <a:cs typeface="+mn-cs"/>
              </a:defRPr>
            </a:lvl6pPr>
            <a:lvl7pPr marL="2446046" algn="l" defTabSz="815350" rtl="0" eaLnBrk="1" latinLnBrk="0" hangingPunct="1">
              <a:defRPr sz="1630" kern="1200">
                <a:solidFill>
                  <a:schemeClr val="tx1"/>
                </a:solidFill>
                <a:latin typeface="+mn-lt"/>
                <a:ea typeface="+mn-ea"/>
                <a:cs typeface="+mn-cs"/>
              </a:defRPr>
            </a:lvl7pPr>
            <a:lvl8pPr marL="2853719" algn="l" defTabSz="815350" rtl="0" eaLnBrk="1" latinLnBrk="0" hangingPunct="1">
              <a:defRPr sz="1630" kern="1200">
                <a:solidFill>
                  <a:schemeClr val="tx1"/>
                </a:solidFill>
                <a:latin typeface="+mn-lt"/>
                <a:ea typeface="+mn-ea"/>
                <a:cs typeface="+mn-cs"/>
              </a:defRPr>
            </a:lvl8pPr>
            <a:lvl9pPr marL="3261394" algn="l" defTabSz="815350" rtl="0" eaLnBrk="1" latinLnBrk="0" hangingPunct="1">
              <a:defRPr sz="1630" kern="1200">
                <a:solidFill>
                  <a:schemeClr val="tx1"/>
                </a:solidFill>
                <a:latin typeface="+mn-lt"/>
                <a:ea typeface="+mn-ea"/>
                <a:cs typeface="+mn-cs"/>
              </a:defRPr>
            </a:lvl9pPr>
          </a:lstStyle>
          <a:p>
            <a:pPr marL="0" marR="0" lvl="0" indent="0" algn="ctr" defTabSz="1087106" rtl="0" eaLnBrk="1" fontAlgn="auto" latinLnBrk="0" hangingPunct="1">
              <a:lnSpc>
                <a:spcPct val="100000"/>
              </a:lnSpc>
              <a:spcBef>
                <a:spcPts val="0"/>
              </a:spcBef>
              <a:spcAft>
                <a:spcPts val="0"/>
              </a:spcAft>
              <a:buClrTx/>
              <a:buSzTx/>
              <a:buFontTx/>
              <a:buNone/>
              <a:tabLst/>
              <a:defRPr/>
            </a:pPr>
            <a:r>
              <a:rPr lang="en-US" sz="900" b="0" i="0" kern="1200" dirty="0">
                <a:solidFill>
                  <a:schemeClr val="tx2"/>
                </a:solidFill>
                <a:latin typeface="+mn-lt"/>
                <a:ea typeface="+mn-ea"/>
                <a:cs typeface="+mn-cs"/>
              </a:rPr>
              <a:t>Copyright © 2017 Accenture  All rights reserved.   </a:t>
            </a:r>
            <a:r>
              <a:rPr lang="en-AU" sz="800" b="0" i="0" kern="1200" dirty="0">
                <a:solidFill>
                  <a:schemeClr val="tx2"/>
                </a:solidFill>
                <a:latin typeface="+mn-lt"/>
                <a:ea typeface="+mn-ea"/>
                <a:cs typeface="+mn-cs"/>
              </a:rPr>
              <a:t> </a:t>
            </a:r>
            <a:r>
              <a:rPr lang="en-AU" sz="1000" b="0" i="0" kern="1200" dirty="0">
                <a:solidFill>
                  <a:schemeClr val="tx2"/>
                </a:solidFill>
                <a:latin typeface="+mn-lt"/>
                <a:ea typeface="+mn-ea"/>
                <a:cs typeface="+mn-cs"/>
              </a:rPr>
              <a:t>|</a:t>
            </a:r>
          </a:p>
          <a:p>
            <a:pPr marL="0" algn="ctr" defTabSz="1087106" rtl="0" eaLnBrk="1" latinLnBrk="0" hangingPunct="1"/>
            <a:endParaRPr lang="en-AU" sz="900" b="0" i="0" kern="1200" dirty="0">
              <a:solidFill>
                <a:schemeClr val="tx2"/>
              </a:solidFill>
              <a:latin typeface="+mn-lt"/>
              <a:ea typeface="+mn-ea"/>
              <a:cs typeface="+mn-cs"/>
            </a:endParaRPr>
          </a:p>
        </p:txBody>
      </p:sp>
      <p:pic>
        <p:nvPicPr>
          <p:cNvPr id="7" name="Picture 6"/>
          <p:cNvPicPr>
            <a:picLocks noChangeAspect="1"/>
          </p:cNvPicPr>
          <p:nvPr userDrawn="1"/>
        </p:nvPicPr>
        <p:blipFill>
          <a:blip r:embed="rId13"/>
          <a:stretch>
            <a:fillRect/>
          </a:stretch>
        </p:blipFill>
        <p:spPr>
          <a:xfrm>
            <a:off x="350901" y="6207784"/>
            <a:ext cx="2026539" cy="365925"/>
          </a:xfrm>
          <a:prstGeom prst="rect">
            <a:avLst/>
          </a:prstGeom>
        </p:spPr>
      </p:pic>
    </p:spTree>
    <p:extLst>
      <p:ext uri="{BB962C8B-B14F-4D97-AF65-F5344CB8AC3E}">
        <p14:creationId xmlns:p14="http://schemas.microsoft.com/office/powerpoint/2010/main" val="3149206970"/>
      </p:ext>
    </p:extLst>
  </p:cSld>
  <p:clrMap bg1="lt1" tx1="dk1" bg2="lt2" tx2="dk2" accent1="accent1" accent2="accent2" accent3="accent3" accent4="accent4" accent5="accent5" accent6="accent6" hlink="hlink" folHlink="folHlink"/>
  <p:sldLayoutIdLst>
    <p:sldLayoutId id="2147483707" r:id="rId1"/>
    <p:sldLayoutId id="2147483739"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1734634" rtl="0" eaLnBrk="1" latinLnBrk="0" hangingPunct="1">
        <a:lnSpc>
          <a:spcPct val="80000"/>
        </a:lnSpc>
        <a:spcBef>
          <a:spcPct val="0"/>
        </a:spcBef>
        <a:buNone/>
        <a:defRPr sz="3200" b="0" i="0" kern="1200" cap="all" spc="-133" baseline="0">
          <a:solidFill>
            <a:schemeClr val="accent2"/>
          </a:solidFill>
          <a:latin typeface="Arial Black" charset="0"/>
          <a:ea typeface="Arial Black" charset="0"/>
          <a:cs typeface="Arial Black" charset="0"/>
        </a:defRPr>
      </a:lvl1pPr>
    </p:titleStyle>
    <p:bodyStyle>
      <a:lvl1pPr marL="0" indent="0" algn="l" defTabSz="1734634" rtl="0" eaLnBrk="1" latinLnBrk="0" hangingPunct="1">
        <a:lnSpc>
          <a:spcPct val="90000"/>
        </a:lnSpc>
        <a:spcBef>
          <a:spcPts val="800"/>
        </a:spcBef>
        <a:buFont typeface="Arial" charset="0"/>
        <a:buNone/>
        <a:defRPr sz="1800" b="1" i="0" kern="1200" cap="none" baseline="0">
          <a:solidFill>
            <a:schemeClr val="tx1"/>
          </a:solidFill>
          <a:latin typeface="+mn-lt"/>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3pPr>
      <a:lvl4pPr marL="0" indent="0" algn="l" defTabSz="1734634" rtl="0" eaLnBrk="1" latinLnBrk="0" hangingPunct="1">
        <a:lnSpc>
          <a:spcPct val="90000"/>
        </a:lnSpc>
        <a:spcBef>
          <a:spcPts val="800"/>
        </a:spcBef>
        <a:buFont typeface="Arial" charset="0"/>
        <a:buNone/>
        <a:defRPr sz="1800" b="0" i="0" kern="1200" cap="none" baseline="0">
          <a:solidFill>
            <a:schemeClr val="tx2"/>
          </a:solidFill>
          <a:latin typeface="+mn-lt"/>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sz="1800" b="0" i="0" kern="1200" cap="none" baseline="0">
          <a:solidFill>
            <a:schemeClr val="tx2"/>
          </a:solidFill>
          <a:latin typeface="+mn-lt"/>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p:bodyStyle>
    <p:otherStyle>
      <a:defPPr>
        <a:defRPr lang="en-US"/>
      </a:defPPr>
      <a:lvl1pPr marL="0" algn="l" defTabSz="1734634" rtl="0" eaLnBrk="1" latinLnBrk="0" hangingPunct="1">
        <a:defRPr sz="3467" kern="1200">
          <a:solidFill>
            <a:schemeClr val="tx1"/>
          </a:solidFill>
          <a:latin typeface="+mn-lt"/>
          <a:ea typeface="+mn-ea"/>
          <a:cs typeface="+mn-cs"/>
        </a:defRPr>
      </a:lvl1pPr>
      <a:lvl2pPr marL="867317" algn="l" defTabSz="1734634" rtl="0" eaLnBrk="1" latinLnBrk="0" hangingPunct="1">
        <a:defRPr sz="3467" kern="1200">
          <a:solidFill>
            <a:schemeClr val="tx1"/>
          </a:solidFill>
          <a:latin typeface="+mn-lt"/>
          <a:ea typeface="+mn-ea"/>
          <a:cs typeface="+mn-cs"/>
        </a:defRPr>
      </a:lvl2pPr>
      <a:lvl3pPr marL="1734634" algn="l" defTabSz="1734634" rtl="0" eaLnBrk="1" latinLnBrk="0" hangingPunct="1">
        <a:defRPr sz="3467" kern="1200">
          <a:solidFill>
            <a:schemeClr val="tx1"/>
          </a:solidFill>
          <a:latin typeface="+mn-lt"/>
          <a:ea typeface="+mn-ea"/>
          <a:cs typeface="+mn-cs"/>
        </a:defRPr>
      </a:lvl3pPr>
      <a:lvl4pPr marL="2601951" algn="l" defTabSz="1734634" rtl="0" eaLnBrk="1" latinLnBrk="0" hangingPunct="1">
        <a:defRPr sz="3467" kern="1200">
          <a:solidFill>
            <a:schemeClr val="tx1"/>
          </a:solidFill>
          <a:latin typeface="+mn-lt"/>
          <a:ea typeface="+mn-ea"/>
          <a:cs typeface="+mn-cs"/>
        </a:defRPr>
      </a:lvl4pPr>
      <a:lvl5pPr marL="3469269" algn="l" defTabSz="1734634" rtl="0" eaLnBrk="1" latinLnBrk="0" hangingPunct="1">
        <a:defRPr sz="3467" kern="1200">
          <a:solidFill>
            <a:schemeClr val="tx1"/>
          </a:solidFill>
          <a:latin typeface="+mn-lt"/>
          <a:ea typeface="+mn-ea"/>
          <a:cs typeface="+mn-cs"/>
        </a:defRPr>
      </a:lvl5pPr>
      <a:lvl6pPr marL="4336586" algn="l" defTabSz="1734634" rtl="0" eaLnBrk="1" latinLnBrk="0" hangingPunct="1">
        <a:defRPr sz="3467" kern="1200">
          <a:solidFill>
            <a:schemeClr val="tx1"/>
          </a:solidFill>
          <a:latin typeface="+mn-lt"/>
          <a:ea typeface="+mn-ea"/>
          <a:cs typeface="+mn-cs"/>
        </a:defRPr>
      </a:lvl6pPr>
      <a:lvl7pPr marL="5203903" algn="l" defTabSz="1734634" rtl="0" eaLnBrk="1" latinLnBrk="0" hangingPunct="1">
        <a:defRPr sz="3467" kern="1200">
          <a:solidFill>
            <a:schemeClr val="tx1"/>
          </a:solidFill>
          <a:latin typeface="+mn-lt"/>
          <a:ea typeface="+mn-ea"/>
          <a:cs typeface="+mn-cs"/>
        </a:defRPr>
      </a:lvl7pPr>
      <a:lvl8pPr marL="6071220" algn="l" defTabSz="1734634" rtl="0" eaLnBrk="1" latinLnBrk="0" hangingPunct="1">
        <a:defRPr sz="3467" kern="1200">
          <a:solidFill>
            <a:schemeClr val="tx1"/>
          </a:solidFill>
          <a:latin typeface="+mn-lt"/>
          <a:ea typeface="+mn-ea"/>
          <a:cs typeface="+mn-cs"/>
        </a:defRPr>
      </a:lvl8pPr>
      <a:lvl9pPr marL="6938537" algn="l" defTabSz="1734634" rtl="0" eaLnBrk="1" latinLnBrk="0" hangingPunct="1">
        <a:defRPr sz="34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5">
          <p15:clr>
            <a:srgbClr val="F26B43"/>
          </p15:clr>
        </p15:guide>
        <p15:guide id="2" pos="1152">
          <p15:clr>
            <a:srgbClr val="F26B43"/>
          </p15:clr>
        </p15:guide>
        <p15:guide id="3" pos="211">
          <p15:clr>
            <a:srgbClr val="F26B43"/>
          </p15:clr>
        </p15:guide>
        <p15:guide id="5" orient="horz" pos="2610">
          <p15:clr>
            <a:srgbClr val="F26B43"/>
          </p15:clr>
        </p15:guide>
        <p15:guide id="7" orient="horz" pos="204">
          <p15:clr>
            <a:srgbClr val="F26B43"/>
          </p15:clr>
        </p15:guide>
        <p15:guide id="8" orient="horz" pos="3816">
          <p15:clr>
            <a:srgbClr val="F26B43"/>
          </p15:clr>
        </p15:guide>
        <p15:guide id="9" orient="horz" pos="1111">
          <p15:clr>
            <a:srgbClr val="F26B43"/>
          </p15:clr>
        </p15:guide>
        <p15:guide id="11" pos="7468">
          <p15:clr>
            <a:srgbClr val="F26B43"/>
          </p15:clr>
        </p15:guide>
        <p15:guide id="12" pos="1872">
          <p15:clr>
            <a:srgbClr val="F26B43"/>
          </p15:clr>
        </p15:guide>
        <p15:guide id="13" pos="4884">
          <p15:clr>
            <a:srgbClr val="F26B43"/>
          </p15:clr>
        </p15:guide>
        <p15:guide id="14" pos="5604">
          <p15:clr>
            <a:srgbClr val="F26B43"/>
          </p15:clr>
        </p15:guide>
        <p15:guide id="15" pos="2088">
          <p15:clr>
            <a:srgbClr val="F26B43"/>
          </p15:clr>
        </p15:guide>
        <p15:guide id="16" pos="3954">
          <p15:clr>
            <a:srgbClr val="F26B43"/>
          </p15:clr>
        </p15:guide>
        <p15:guide id="17" pos="6534">
          <p15:clr>
            <a:srgbClr val="F26B43"/>
          </p15:clr>
        </p15:guide>
        <p15:guide id="18" pos="930">
          <p15:clr>
            <a:srgbClr val="F26B43"/>
          </p15:clr>
        </p15:guide>
        <p15:guide id="19" pos="2802">
          <p15:clr>
            <a:srgbClr val="F26B43"/>
          </p15:clr>
        </p15:guide>
        <p15:guide id="20" pos="3024">
          <p15:clr>
            <a:srgbClr val="F26B43"/>
          </p15:clr>
        </p15:guide>
        <p15:guide id="21" pos="3738">
          <p15:clr>
            <a:srgbClr val="F26B43"/>
          </p15:clr>
        </p15:guide>
        <p15:guide id="22" pos="4668">
          <p15:clr>
            <a:srgbClr val="F26B43"/>
          </p15:clr>
        </p15:guide>
        <p15:guide id="23" pos="5820">
          <p15:clr>
            <a:srgbClr val="F26B43"/>
          </p15:clr>
        </p15:guide>
        <p15:guide id="24" pos="6750">
          <p15:clr>
            <a:srgbClr val="F26B43"/>
          </p15:clr>
        </p15:guide>
        <p15:guide id="25" orient="horz" pos="1410">
          <p15:clr>
            <a:srgbClr val="F26B43"/>
          </p15:clr>
        </p15:guide>
        <p15:guide id="26" orient="horz" pos="411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088156"/>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8" r:id="rId4"/>
    <p:sldLayoutId id="214748374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4488" y="331788"/>
            <a:ext cx="10028237" cy="776287"/>
          </a:xfrm>
          <a:prstGeom prst="rect">
            <a:avLst/>
          </a:prstGeom>
        </p:spPr>
        <p:txBody>
          <a:bodyPr vert="horz" lIns="0" tIns="0" rIns="130101" bIns="0" rtlCol="0" anchor="t" anchorCtr="0">
            <a:noAutofit/>
          </a:bodyPr>
          <a:lstStyle/>
          <a:p>
            <a:r>
              <a:rPr lang="en-US"/>
              <a:t>CONTENT TITLE</a:t>
            </a:r>
          </a:p>
        </p:txBody>
      </p:sp>
      <p:sp>
        <p:nvSpPr>
          <p:cNvPr id="1027" name="Text Placeholder 2"/>
          <p:cNvSpPr>
            <a:spLocks noGrp="1"/>
          </p:cNvSpPr>
          <p:nvPr>
            <p:ph type="body" idx="1"/>
          </p:nvPr>
        </p:nvSpPr>
        <p:spPr bwMode="auto">
          <a:xfrm>
            <a:off x="344488" y="1763713"/>
            <a:ext cx="11491912" cy="429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p:cNvSpPr>
            <a:spLocks noGrp="1"/>
          </p:cNvSpPr>
          <p:nvPr>
            <p:ph type="sldNum" sz="quarter" idx="4"/>
          </p:nvPr>
        </p:nvSpPr>
        <p:spPr>
          <a:xfrm>
            <a:off x="11509375" y="6381750"/>
            <a:ext cx="334963" cy="192088"/>
          </a:xfrm>
          <a:prstGeom prst="rect">
            <a:avLst/>
          </a:prstGeom>
        </p:spPr>
        <p:txBody>
          <a:bodyPr vert="horz" lIns="0" tIns="0" rIns="0" bIns="0" rtlCol="0" anchor="ctr" anchorCtr="0"/>
          <a:lstStyle>
            <a:lvl1pPr algn="r" eaLnBrk="1" fontAlgn="auto" hangingPunct="1">
              <a:spcBef>
                <a:spcPts val="0"/>
              </a:spcBef>
              <a:spcAft>
                <a:spcPts val="0"/>
              </a:spcAft>
              <a:defRPr sz="1000" b="1" i="0" smtClean="0">
                <a:solidFill>
                  <a:schemeClr val="tx2"/>
                </a:solidFill>
                <a:latin typeface="Arial Bold" charset="0"/>
              </a:defRPr>
            </a:lvl1pPr>
          </a:lstStyle>
          <a:p>
            <a:pPr>
              <a:defRPr/>
            </a:pPr>
            <a:fld id="{0B31EE7F-6462-4DD8-B52B-41DA403C2BB9}" type="slidenum">
              <a:rPr lang="en-US"/>
              <a:pPr>
                <a:defRPr/>
              </a:pPr>
              <a:t>‹#›</a:t>
            </a:fld>
            <a:endParaRPr lang="en-US" dirty="0"/>
          </a:p>
        </p:txBody>
      </p:sp>
      <p:sp>
        <p:nvSpPr>
          <p:cNvPr id="8" name="TextBox 3"/>
          <p:cNvSpPr txBox="1"/>
          <p:nvPr userDrawn="1"/>
        </p:nvSpPr>
        <p:spPr>
          <a:xfrm>
            <a:off x="8890000" y="6407150"/>
            <a:ext cx="2728913" cy="301625"/>
          </a:xfrm>
          <a:prstGeom prst="rect">
            <a:avLst/>
          </a:prstGeom>
        </p:spPr>
        <p:txBody>
          <a:bodyPr lIns="0" tIns="0" rIns="0" bIns="0">
            <a:spAutoFit/>
          </a:bodyPr>
          <a:lstStyle>
            <a:defPPr>
              <a:defRPr lang="en-US"/>
            </a:defPPr>
            <a:lvl1pPr marL="0" algn="l" defTabSz="815350" rtl="0" eaLnBrk="1" latinLnBrk="0" hangingPunct="1">
              <a:defRPr sz="1630" kern="1200">
                <a:solidFill>
                  <a:schemeClr val="tx1"/>
                </a:solidFill>
                <a:latin typeface="+mn-lt"/>
                <a:ea typeface="+mn-ea"/>
                <a:cs typeface="+mn-cs"/>
              </a:defRPr>
            </a:lvl1pPr>
            <a:lvl2pPr marL="407674" algn="l" defTabSz="815350" rtl="0" eaLnBrk="1" latinLnBrk="0" hangingPunct="1">
              <a:defRPr sz="1630" kern="1200">
                <a:solidFill>
                  <a:schemeClr val="tx1"/>
                </a:solidFill>
                <a:latin typeface="+mn-lt"/>
                <a:ea typeface="+mn-ea"/>
                <a:cs typeface="+mn-cs"/>
              </a:defRPr>
            </a:lvl2pPr>
            <a:lvl3pPr marL="815350" algn="l" defTabSz="815350" rtl="0" eaLnBrk="1" latinLnBrk="0" hangingPunct="1">
              <a:defRPr sz="1630" kern="1200">
                <a:solidFill>
                  <a:schemeClr val="tx1"/>
                </a:solidFill>
                <a:latin typeface="+mn-lt"/>
                <a:ea typeface="+mn-ea"/>
                <a:cs typeface="+mn-cs"/>
              </a:defRPr>
            </a:lvl3pPr>
            <a:lvl4pPr marL="1223023" algn="l" defTabSz="815350" rtl="0" eaLnBrk="1" latinLnBrk="0" hangingPunct="1">
              <a:defRPr sz="1630" kern="1200">
                <a:solidFill>
                  <a:schemeClr val="tx1"/>
                </a:solidFill>
                <a:latin typeface="+mn-lt"/>
                <a:ea typeface="+mn-ea"/>
                <a:cs typeface="+mn-cs"/>
              </a:defRPr>
            </a:lvl4pPr>
            <a:lvl5pPr marL="1630697" algn="l" defTabSz="815350" rtl="0" eaLnBrk="1" latinLnBrk="0" hangingPunct="1">
              <a:defRPr sz="1630" kern="1200">
                <a:solidFill>
                  <a:schemeClr val="tx1"/>
                </a:solidFill>
                <a:latin typeface="+mn-lt"/>
                <a:ea typeface="+mn-ea"/>
                <a:cs typeface="+mn-cs"/>
              </a:defRPr>
            </a:lvl5pPr>
            <a:lvl6pPr marL="2038372" algn="l" defTabSz="815350" rtl="0" eaLnBrk="1" latinLnBrk="0" hangingPunct="1">
              <a:defRPr sz="1630" kern="1200">
                <a:solidFill>
                  <a:schemeClr val="tx1"/>
                </a:solidFill>
                <a:latin typeface="+mn-lt"/>
                <a:ea typeface="+mn-ea"/>
                <a:cs typeface="+mn-cs"/>
              </a:defRPr>
            </a:lvl6pPr>
            <a:lvl7pPr marL="2446046" algn="l" defTabSz="815350" rtl="0" eaLnBrk="1" latinLnBrk="0" hangingPunct="1">
              <a:defRPr sz="1630" kern="1200">
                <a:solidFill>
                  <a:schemeClr val="tx1"/>
                </a:solidFill>
                <a:latin typeface="+mn-lt"/>
                <a:ea typeface="+mn-ea"/>
                <a:cs typeface="+mn-cs"/>
              </a:defRPr>
            </a:lvl7pPr>
            <a:lvl8pPr marL="2853719" algn="l" defTabSz="815350" rtl="0" eaLnBrk="1" latinLnBrk="0" hangingPunct="1">
              <a:defRPr sz="1630" kern="1200">
                <a:solidFill>
                  <a:schemeClr val="tx1"/>
                </a:solidFill>
                <a:latin typeface="+mn-lt"/>
                <a:ea typeface="+mn-ea"/>
                <a:cs typeface="+mn-cs"/>
              </a:defRPr>
            </a:lvl8pPr>
            <a:lvl9pPr marL="3261394" algn="l" defTabSz="815350" rtl="0" eaLnBrk="1" latinLnBrk="0" hangingPunct="1">
              <a:defRPr sz="1630" kern="1200">
                <a:solidFill>
                  <a:schemeClr val="tx1"/>
                </a:solidFill>
                <a:latin typeface="+mn-lt"/>
                <a:ea typeface="+mn-ea"/>
                <a:cs typeface="+mn-cs"/>
              </a:defRPr>
            </a:lvl9pPr>
          </a:lstStyle>
          <a:p>
            <a:pPr algn="ctr" defTabSz="1087106" fontAlgn="auto">
              <a:spcBef>
                <a:spcPts val="0"/>
              </a:spcBef>
              <a:spcAft>
                <a:spcPts val="0"/>
              </a:spcAft>
              <a:defRPr/>
            </a:pPr>
            <a:r>
              <a:rPr lang="en-US" sz="900" dirty="0">
                <a:solidFill>
                  <a:schemeClr val="tx2"/>
                </a:solidFill>
              </a:rPr>
              <a:t>Copyright © 2017 Accenture  All rights reserved.   </a:t>
            </a:r>
            <a:r>
              <a:rPr lang="en-AU" sz="800" dirty="0">
                <a:solidFill>
                  <a:schemeClr val="tx2"/>
                </a:solidFill>
              </a:rPr>
              <a:t> </a:t>
            </a:r>
            <a:r>
              <a:rPr lang="en-AU" sz="1000" dirty="0">
                <a:solidFill>
                  <a:schemeClr val="tx2"/>
                </a:solidFill>
              </a:rPr>
              <a:t>|</a:t>
            </a:r>
          </a:p>
          <a:p>
            <a:pPr algn="ctr" defTabSz="1087106" fontAlgn="auto">
              <a:spcBef>
                <a:spcPts val="0"/>
              </a:spcBef>
              <a:spcAft>
                <a:spcPts val="0"/>
              </a:spcAft>
              <a:defRPr/>
            </a:pPr>
            <a:endParaRPr lang="en-AU" sz="900" dirty="0">
              <a:solidFill>
                <a:schemeClr val="tx2"/>
              </a:solidFill>
            </a:endParaRPr>
          </a:p>
        </p:txBody>
      </p:sp>
      <p:pic>
        <p:nvPicPr>
          <p:cNvPr id="1030" name="Picture 6"/>
          <p:cNvPicPr>
            <a:picLocks noChangeAspect="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350838" y="6207125"/>
            <a:ext cx="2027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2462398"/>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hdr="0" ftr="0" dt="0"/>
  <p:txStyles>
    <p:titleStyle>
      <a:lvl1pPr algn="l" defTabSz="1733550" rtl="0" fontAlgn="base">
        <a:lnSpc>
          <a:spcPct val="80000"/>
        </a:lnSpc>
        <a:spcBef>
          <a:spcPct val="0"/>
        </a:spcBef>
        <a:spcAft>
          <a:spcPct val="0"/>
        </a:spcAft>
        <a:defRPr sz="3200" kern="1200" cap="all" spc="-133">
          <a:solidFill>
            <a:schemeClr val="accent2"/>
          </a:solidFill>
          <a:latin typeface="Arial Black" charset="0"/>
          <a:ea typeface="Arial Black" charset="0"/>
          <a:cs typeface="Arial Black" charset="0"/>
        </a:defRPr>
      </a:lvl1pPr>
      <a:lvl2pPr algn="l" defTabSz="1733550" rtl="0" fontAlgn="base">
        <a:lnSpc>
          <a:spcPct val="80000"/>
        </a:lnSpc>
        <a:spcBef>
          <a:spcPct val="0"/>
        </a:spcBef>
        <a:spcAft>
          <a:spcPct val="0"/>
        </a:spcAft>
        <a:defRPr sz="3200">
          <a:solidFill>
            <a:schemeClr val="accent2"/>
          </a:solidFill>
          <a:latin typeface="Arial Black" panose="020B0A04020102020204" pitchFamily="34" charset="0"/>
          <a:ea typeface="Arial Black" panose="020B0A04020102020204" pitchFamily="34" charset="0"/>
          <a:cs typeface="Arial Black" panose="020B0A04020102020204" pitchFamily="34" charset="0"/>
        </a:defRPr>
      </a:lvl2pPr>
      <a:lvl3pPr algn="l" defTabSz="1733550" rtl="0" fontAlgn="base">
        <a:lnSpc>
          <a:spcPct val="80000"/>
        </a:lnSpc>
        <a:spcBef>
          <a:spcPct val="0"/>
        </a:spcBef>
        <a:spcAft>
          <a:spcPct val="0"/>
        </a:spcAft>
        <a:defRPr sz="3200">
          <a:solidFill>
            <a:schemeClr val="accent2"/>
          </a:solidFill>
          <a:latin typeface="Arial Black" panose="020B0A04020102020204" pitchFamily="34" charset="0"/>
          <a:ea typeface="Arial Black" panose="020B0A04020102020204" pitchFamily="34" charset="0"/>
          <a:cs typeface="Arial Black" panose="020B0A04020102020204" pitchFamily="34" charset="0"/>
        </a:defRPr>
      </a:lvl3pPr>
      <a:lvl4pPr algn="l" defTabSz="1733550" rtl="0" fontAlgn="base">
        <a:lnSpc>
          <a:spcPct val="80000"/>
        </a:lnSpc>
        <a:spcBef>
          <a:spcPct val="0"/>
        </a:spcBef>
        <a:spcAft>
          <a:spcPct val="0"/>
        </a:spcAft>
        <a:defRPr sz="3200">
          <a:solidFill>
            <a:schemeClr val="accent2"/>
          </a:solidFill>
          <a:latin typeface="Arial Black" panose="020B0A04020102020204" pitchFamily="34" charset="0"/>
          <a:ea typeface="Arial Black" panose="020B0A04020102020204" pitchFamily="34" charset="0"/>
          <a:cs typeface="Arial Black" panose="020B0A04020102020204" pitchFamily="34" charset="0"/>
        </a:defRPr>
      </a:lvl4pPr>
      <a:lvl5pPr algn="l" defTabSz="1733550" rtl="0" fontAlgn="base">
        <a:lnSpc>
          <a:spcPct val="80000"/>
        </a:lnSpc>
        <a:spcBef>
          <a:spcPct val="0"/>
        </a:spcBef>
        <a:spcAft>
          <a:spcPct val="0"/>
        </a:spcAft>
        <a:defRPr sz="3200">
          <a:solidFill>
            <a:schemeClr val="accent2"/>
          </a:solidFill>
          <a:latin typeface="Arial Black" panose="020B0A04020102020204" pitchFamily="34" charset="0"/>
          <a:ea typeface="Arial Black" panose="020B0A04020102020204" pitchFamily="34" charset="0"/>
          <a:cs typeface="Arial Black" panose="020B0A04020102020204" pitchFamily="34" charset="0"/>
        </a:defRPr>
      </a:lvl5pPr>
      <a:lvl6pPr marL="457200" algn="l" defTabSz="1733550" rtl="0" fontAlgn="base">
        <a:lnSpc>
          <a:spcPct val="80000"/>
        </a:lnSpc>
        <a:spcBef>
          <a:spcPct val="0"/>
        </a:spcBef>
        <a:spcAft>
          <a:spcPct val="0"/>
        </a:spcAft>
        <a:defRPr sz="3200">
          <a:solidFill>
            <a:schemeClr val="accent2"/>
          </a:solidFill>
          <a:latin typeface="Arial Black" panose="020B0A04020102020204" pitchFamily="34" charset="0"/>
          <a:ea typeface="Arial Black" panose="020B0A04020102020204" pitchFamily="34" charset="0"/>
          <a:cs typeface="Arial Black" panose="020B0A04020102020204" pitchFamily="34" charset="0"/>
        </a:defRPr>
      </a:lvl6pPr>
      <a:lvl7pPr marL="914400" algn="l" defTabSz="1733550" rtl="0" fontAlgn="base">
        <a:lnSpc>
          <a:spcPct val="80000"/>
        </a:lnSpc>
        <a:spcBef>
          <a:spcPct val="0"/>
        </a:spcBef>
        <a:spcAft>
          <a:spcPct val="0"/>
        </a:spcAft>
        <a:defRPr sz="3200">
          <a:solidFill>
            <a:schemeClr val="accent2"/>
          </a:solidFill>
          <a:latin typeface="Arial Black" panose="020B0A04020102020204" pitchFamily="34" charset="0"/>
          <a:ea typeface="Arial Black" panose="020B0A04020102020204" pitchFamily="34" charset="0"/>
          <a:cs typeface="Arial Black" panose="020B0A04020102020204" pitchFamily="34" charset="0"/>
        </a:defRPr>
      </a:lvl7pPr>
      <a:lvl8pPr marL="1371600" algn="l" defTabSz="1733550" rtl="0" fontAlgn="base">
        <a:lnSpc>
          <a:spcPct val="80000"/>
        </a:lnSpc>
        <a:spcBef>
          <a:spcPct val="0"/>
        </a:spcBef>
        <a:spcAft>
          <a:spcPct val="0"/>
        </a:spcAft>
        <a:defRPr sz="3200">
          <a:solidFill>
            <a:schemeClr val="accent2"/>
          </a:solidFill>
          <a:latin typeface="Arial Black" panose="020B0A04020102020204" pitchFamily="34" charset="0"/>
          <a:ea typeface="Arial Black" panose="020B0A04020102020204" pitchFamily="34" charset="0"/>
          <a:cs typeface="Arial Black" panose="020B0A04020102020204" pitchFamily="34" charset="0"/>
        </a:defRPr>
      </a:lvl8pPr>
      <a:lvl9pPr marL="1828800" algn="l" defTabSz="1733550" rtl="0" fontAlgn="base">
        <a:lnSpc>
          <a:spcPct val="80000"/>
        </a:lnSpc>
        <a:spcBef>
          <a:spcPct val="0"/>
        </a:spcBef>
        <a:spcAft>
          <a:spcPct val="0"/>
        </a:spcAft>
        <a:defRPr sz="3200">
          <a:solidFill>
            <a:schemeClr val="accent2"/>
          </a:solidFill>
          <a:latin typeface="Arial Black" panose="020B0A04020102020204" pitchFamily="34" charset="0"/>
          <a:ea typeface="Arial Black" panose="020B0A04020102020204" pitchFamily="34" charset="0"/>
          <a:cs typeface="Arial Black" panose="020B0A04020102020204" pitchFamily="34" charset="0"/>
        </a:defRPr>
      </a:lvl9pPr>
    </p:titleStyle>
    <p:bodyStyle>
      <a:lvl1pPr algn="l" defTabSz="1733550" rtl="0" fontAlgn="base">
        <a:lnSpc>
          <a:spcPct val="90000"/>
        </a:lnSpc>
        <a:spcBef>
          <a:spcPts val="800"/>
        </a:spcBef>
        <a:spcAft>
          <a:spcPct val="0"/>
        </a:spcAft>
        <a:buFont typeface="Arial" panose="020B0604020202020204" pitchFamily="34" charset="0"/>
        <a:defRPr b="1" kern="1200">
          <a:solidFill>
            <a:schemeClr val="tx1"/>
          </a:solidFill>
          <a:latin typeface="+mn-lt"/>
          <a:ea typeface="Arial Black" charset="0"/>
          <a:cs typeface="Arial Black" charset="0"/>
        </a:defRPr>
      </a:lvl1pPr>
      <a:lvl2pPr marL="182563" indent="-182563" algn="l" defTabSz="1733550" rtl="0" fontAlgn="base">
        <a:lnSpc>
          <a:spcPct val="90000"/>
        </a:lnSpc>
        <a:spcBef>
          <a:spcPts val="800"/>
        </a:spcBef>
        <a:spcAft>
          <a:spcPct val="0"/>
        </a:spcAft>
        <a:buFont typeface="Arial" panose="020B0604020202020204" pitchFamily="34" charset="0"/>
        <a:buChar char="•"/>
        <a:defRPr b="1" kern="1200">
          <a:solidFill>
            <a:schemeClr val="tx1"/>
          </a:solidFill>
          <a:latin typeface="+mn-lt"/>
          <a:ea typeface="Arial Black" charset="0"/>
          <a:cs typeface="Arial Black" charset="0"/>
        </a:defRPr>
      </a:lvl2pPr>
      <a:lvl3pPr marL="365125" indent="-182563" algn="l" defTabSz="1733550" rtl="0" fontAlgn="base">
        <a:lnSpc>
          <a:spcPct val="90000"/>
        </a:lnSpc>
        <a:spcBef>
          <a:spcPts val="800"/>
        </a:spcBef>
        <a:spcAft>
          <a:spcPct val="0"/>
        </a:spcAft>
        <a:buFont typeface="Arial" panose="020B0604020202020204" pitchFamily="34" charset="0"/>
        <a:buChar char="•"/>
        <a:defRPr b="1" kern="1200">
          <a:solidFill>
            <a:schemeClr val="tx1"/>
          </a:solidFill>
          <a:latin typeface="+mn-lt"/>
          <a:ea typeface="Arial Black" charset="0"/>
          <a:cs typeface="Arial Black" charset="0"/>
        </a:defRPr>
      </a:lvl3pPr>
      <a:lvl4pPr algn="l" defTabSz="1733550" rtl="0" fontAlgn="base">
        <a:lnSpc>
          <a:spcPct val="90000"/>
        </a:lnSpc>
        <a:spcBef>
          <a:spcPts val="800"/>
        </a:spcBef>
        <a:spcAft>
          <a:spcPct val="0"/>
        </a:spcAft>
        <a:buFont typeface="Arial" panose="020B0604020202020204" pitchFamily="34" charset="0"/>
        <a:defRPr kern="1200">
          <a:solidFill>
            <a:schemeClr val="tx2"/>
          </a:solidFill>
          <a:latin typeface="+mn-lt"/>
          <a:ea typeface="Arial Black" charset="0"/>
          <a:cs typeface="Arial Black" charset="0"/>
        </a:defRPr>
      </a:lvl4pPr>
      <a:lvl5pPr marL="182563" indent="-182563" algn="l" defTabSz="1733550" rtl="0" fontAlgn="base">
        <a:lnSpc>
          <a:spcPct val="90000"/>
        </a:lnSpc>
        <a:spcBef>
          <a:spcPts val="800"/>
        </a:spcBef>
        <a:spcAft>
          <a:spcPct val="0"/>
        </a:spcAft>
        <a:buFont typeface="Arial" panose="020B0604020202020204" pitchFamily="34" charset="0"/>
        <a:buChar char="•"/>
        <a:defRPr kern="1200">
          <a:solidFill>
            <a:schemeClr val="tx2"/>
          </a:solidFill>
          <a:latin typeface="+mn-lt"/>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p:bodyStyle>
    <p:otherStyle>
      <a:defPPr>
        <a:defRPr lang="en-US"/>
      </a:defPPr>
      <a:lvl1pPr marL="0" algn="l" defTabSz="1734634" rtl="0" eaLnBrk="1" latinLnBrk="0" hangingPunct="1">
        <a:defRPr sz="3467" kern="1200">
          <a:solidFill>
            <a:schemeClr val="tx1"/>
          </a:solidFill>
          <a:latin typeface="+mn-lt"/>
          <a:ea typeface="+mn-ea"/>
          <a:cs typeface="+mn-cs"/>
        </a:defRPr>
      </a:lvl1pPr>
      <a:lvl2pPr marL="867317" algn="l" defTabSz="1734634" rtl="0" eaLnBrk="1" latinLnBrk="0" hangingPunct="1">
        <a:defRPr sz="3467" kern="1200">
          <a:solidFill>
            <a:schemeClr val="tx1"/>
          </a:solidFill>
          <a:latin typeface="+mn-lt"/>
          <a:ea typeface="+mn-ea"/>
          <a:cs typeface="+mn-cs"/>
        </a:defRPr>
      </a:lvl2pPr>
      <a:lvl3pPr marL="1734634" algn="l" defTabSz="1734634" rtl="0" eaLnBrk="1" latinLnBrk="0" hangingPunct="1">
        <a:defRPr sz="3467" kern="1200">
          <a:solidFill>
            <a:schemeClr val="tx1"/>
          </a:solidFill>
          <a:latin typeface="+mn-lt"/>
          <a:ea typeface="+mn-ea"/>
          <a:cs typeface="+mn-cs"/>
        </a:defRPr>
      </a:lvl3pPr>
      <a:lvl4pPr marL="2601951" algn="l" defTabSz="1734634" rtl="0" eaLnBrk="1" latinLnBrk="0" hangingPunct="1">
        <a:defRPr sz="3467" kern="1200">
          <a:solidFill>
            <a:schemeClr val="tx1"/>
          </a:solidFill>
          <a:latin typeface="+mn-lt"/>
          <a:ea typeface="+mn-ea"/>
          <a:cs typeface="+mn-cs"/>
        </a:defRPr>
      </a:lvl4pPr>
      <a:lvl5pPr marL="3469269" algn="l" defTabSz="1734634" rtl="0" eaLnBrk="1" latinLnBrk="0" hangingPunct="1">
        <a:defRPr sz="3467" kern="1200">
          <a:solidFill>
            <a:schemeClr val="tx1"/>
          </a:solidFill>
          <a:latin typeface="+mn-lt"/>
          <a:ea typeface="+mn-ea"/>
          <a:cs typeface="+mn-cs"/>
        </a:defRPr>
      </a:lvl5pPr>
      <a:lvl6pPr marL="4336586" algn="l" defTabSz="1734634" rtl="0" eaLnBrk="1" latinLnBrk="0" hangingPunct="1">
        <a:defRPr sz="3467" kern="1200">
          <a:solidFill>
            <a:schemeClr val="tx1"/>
          </a:solidFill>
          <a:latin typeface="+mn-lt"/>
          <a:ea typeface="+mn-ea"/>
          <a:cs typeface="+mn-cs"/>
        </a:defRPr>
      </a:lvl6pPr>
      <a:lvl7pPr marL="5203903" algn="l" defTabSz="1734634" rtl="0" eaLnBrk="1" latinLnBrk="0" hangingPunct="1">
        <a:defRPr sz="3467" kern="1200">
          <a:solidFill>
            <a:schemeClr val="tx1"/>
          </a:solidFill>
          <a:latin typeface="+mn-lt"/>
          <a:ea typeface="+mn-ea"/>
          <a:cs typeface="+mn-cs"/>
        </a:defRPr>
      </a:lvl7pPr>
      <a:lvl8pPr marL="6071220" algn="l" defTabSz="1734634" rtl="0" eaLnBrk="1" latinLnBrk="0" hangingPunct="1">
        <a:defRPr sz="3467" kern="1200">
          <a:solidFill>
            <a:schemeClr val="tx1"/>
          </a:solidFill>
          <a:latin typeface="+mn-lt"/>
          <a:ea typeface="+mn-ea"/>
          <a:cs typeface="+mn-cs"/>
        </a:defRPr>
      </a:lvl8pPr>
      <a:lvl9pPr marL="6938537" algn="l" defTabSz="1734634" rtl="0" eaLnBrk="1" latinLnBrk="0" hangingPunct="1">
        <a:defRPr sz="34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tiff"/><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5.png"/><Relationship Id="rId4" Type="http://schemas.openxmlformats.org/officeDocument/2006/relationships/image" Target="../media/image19.tiff"/><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hyperlink" Target="http://spectrum.ieee.org/automaton/robotics/humanoids/the-uncanny-valley"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jpeg"/></Relationships>
</file>

<file path=ppt/slides/_rels/slide28.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34.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gif"/><Relationship Id="rId4" Type="http://schemas.openxmlformats.org/officeDocument/2006/relationships/image" Target="../media/image46.png"/><Relationship Id="rId9"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hyperlink" Target="https://in.accenture.com/operationsstudio/?site=1&amp;blog=669&amp;p=2299"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hyperlink" Target="https://in.accenture.com/codeofbusinessethic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837525" y="5114006"/>
            <a:ext cx="4414055" cy="1001044"/>
          </a:xfrm>
        </p:spPr>
        <p:txBody>
          <a:bodyPr/>
          <a:lstStyle/>
          <a:p>
            <a:r>
              <a:rPr lang="en-US" dirty="0"/>
              <a:t>SOLUTIONING TRACK</a:t>
            </a:r>
          </a:p>
        </p:txBody>
      </p:sp>
      <p:sp>
        <p:nvSpPr>
          <p:cNvPr id="3" name="Title 2"/>
          <p:cNvSpPr>
            <a:spLocks noGrp="1"/>
          </p:cNvSpPr>
          <p:nvPr>
            <p:ph type="title"/>
          </p:nvPr>
        </p:nvSpPr>
        <p:spPr>
          <a:xfrm>
            <a:off x="6837525" y="2709184"/>
            <a:ext cx="4997148" cy="1454854"/>
          </a:xfrm>
        </p:spPr>
        <p:txBody>
          <a:bodyPr/>
          <a:lstStyle/>
          <a:p>
            <a:r>
              <a:rPr lang="en-US" sz="5400" dirty="0"/>
              <a:t>CHATBOT ACADEMY</a:t>
            </a:r>
          </a:p>
        </p:txBody>
      </p:sp>
    </p:spTree>
    <p:extLst>
      <p:ext uri="{BB962C8B-B14F-4D97-AF65-F5344CB8AC3E}">
        <p14:creationId xmlns:p14="http://schemas.microsoft.com/office/powerpoint/2010/main" val="3315936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6B1D40-B553-47B7-92F7-09B079FA5837}"/>
              </a:ext>
            </a:extLst>
          </p:cNvPr>
          <p:cNvSpPr>
            <a:spLocks noGrp="1"/>
          </p:cNvSpPr>
          <p:nvPr>
            <p:ph type="title"/>
          </p:nvPr>
        </p:nvSpPr>
        <p:spPr>
          <a:xfrm>
            <a:off x="345018" y="332076"/>
            <a:ext cx="10027707" cy="776139"/>
          </a:xfrm>
        </p:spPr>
        <p:txBody>
          <a:bodyPr/>
          <a:lstStyle/>
          <a:p>
            <a:r>
              <a:rPr lang="en-US" dirty="0"/>
              <a:t>CHATBOT landscape</a:t>
            </a:r>
          </a:p>
        </p:txBody>
      </p:sp>
      <p:sp>
        <p:nvSpPr>
          <p:cNvPr id="59" name="Shape 561">
            <a:extLst>
              <a:ext uri="{FF2B5EF4-FFF2-40B4-BE49-F238E27FC236}">
                <a16:creationId xmlns:a16="http://schemas.microsoft.com/office/drawing/2014/main" id="{CAC1ABC4-140F-48A2-9036-7DD4BD1DDA1B}"/>
              </a:ext>
            </a:extLst>
          </p:cNvPr>
          <p:cNvSpPr/>
          <p:nvPr/>
        </p:nvSpPr>
        <p:spPr>
          <a:xfrm>
            <a:off x="628850" y="1280643"/>
            <a:ext cx="8144447" cy="577850"/>
          </a:xfrm>
          <a:prstGeom prst="rect">
            <a:avLst/>
          </a:prstGeom>
          <a:ln w="12700">
            <a:miter lim="400000"/>
          </a:ln>
          <a:extLst>
            <a:ext uri="{C572A759-6A51-4108-AA02-DFA0A04FC94B}">
              <ma14:wrappingTextBoxFlag xmlns="" xmlns:ma14="http://schemas.microsoft.com/office/mac/drawingml/2011/main" val="1"/>
            </a:ext>
          </a:extLst>
        </p:spPr>
        <p:txBody>
          <a:bodyPr wrap="square" lIns="22860" rIns="22860">
            <a:spAutoFit/>
          </a:bodyPr>
          <a:lstStyle>
            <a:lvl1pPr algn="l" defTabSz="1828433">
              <a:lnSpc>
                <a:spcPct val="150000"/>
              </a:lnSpc>
              <a:defRPr sz="3000">
                <a:solidFill>
                  <a:srgbClr val="53585F"/>
                </a:solidFill>
                <a:uFill>
                  <a:solidFill>
                    <a:srgbClr val="7F7F7F"/>
                  </a:solidFill>
                </a:uFill>
                <a:latin typeface="Graphik Light"/>
                <a:ea typeface="Graphik Light"/>
                <a:cs typeface="Graphik Light"/>
                <a:sym typeface="Graphik Light"/>
              </a:defRPr>
            </a:lvl1pPr>
          </a:lstStyle>
          <a:p>
            <a:pPr defTabSz="914217" hangingPunct="0"/>
            <a:r>
              <a:rPr sz="2400" kern="0" dirty="0">
                <a:solidFill>
                  <a:schemeClr val="tx1"/>
                </a:solidFill>
                <a:latin typeface="+mn-lt"/>
              </a:rPr>
              <a:t>High level </a:t>
            </a:r>
            <a:r>
              <a:rPr lang="en-US" sz="2400" kern="0" dirty="0">
                <a:solidFill>
                  <a:schemeClr val="tx1"/>
                </a:solidFill>
                <a:latin typeface="+mn-lt"/>
              </a:rPr>
              <a:t>make-up</a:t>
            </a:r>
            <a:r>
              <a:rPr sz="2400" kern="0" dirty="0">
                <a:solidFill>
                  <a:schemeClr val="tx1"/>
                </a:solidFill>
                <a:latin typeface="+mn-lt"/>
              </a:rPr>
              <a:t> of a </a:t>
            </a:r>
            <a:r>
              <a:rPr lang="en-US" sz="2400" kern="0" dirty="0">
                <a:solidFill>
                  <a:schemeClr val="tx1"/>
                </a:solidFill>
                <a:latin typeface="+mn-lt"/>
              </a:rPr>
              <a:t>c</a:t>
            </a:r>
            <a:r>
              <a:rPr sz="2400" kern="0" dirty="0">
                <a:solidFill>
                  <a:schemeClr val="tx1"/>
                </a:solidFill>
                <a:latin typeface="+mn-lt"/>
              </a:rPr>
              <a:t>hatbot-based application</a:t>
            </a:r>
          </a:p>
        </p:txBody>
      </p:sp>
      <p:sp>
        <p:nvSpPr>
          <p:cNvPr id="63" name="Shape 566">
            <a:extLst>
              <a:ext uri="{FF2B5EF4-FFF2-40B4-BE49-F238E27FC236}">
                <a16:creationId xmlns:a16="http://schemas.microsoft.com/office/drawing/2014/main" id="{6C8B33CA-7678-4C3A-BEFB-286B82432A5F}"/>
              </a:ext>
            </a:extLst>
          </p:cNvPr>
          <p:cNvSpPr/>
          <p:nvPr/>
        </p:nvSpPr>
        <p:spPr>
          <a:xfrm>
            <a:off x="1366126" y="2607198"/>
            <a:ext cx="2194190" cy="584775"/>
          </a:xfrm>
          <a:prstGeom prst="rect">
            <a:avLst/>
          </a:prstGeom>
          <a:ln w="12700">
            <a:miter lim="400000"/>
          </a:ln>
          <a:extLst>
            <a:ext uri="{C572A759-6A51-4108-AA02-DFA0A04FC94B}">
              <ma14:wrappingTextBoxFlag xmlns="" xmlns:ma14="http://schemas.microsoft.com/office/mac/drawingml/2011/main" val="1"/>
            </a:ext>
          </a:extLst>
        </p:spPr>
        <p:txBody>
          <a:bodyPr wrap="none" lIns="22860" rIns="22860">
            <a:spAutoFit/>
          </a:bodyPr>
          <a:lstStyle>
            <a:lvl1pPr defTabSz="1828433">
              <a:defRPr sz="3000" cap="all" spc="900">
                <a:solidFill>
                  <a:srgbClr val="53585F"/>
                </a:solidFill>
                <a:uFill>
                  <a:solidFill>
                    <a:srgbClr val="000000"/>
                  </a:solidFill>
                </a:uFill>
                <a:latin typeface="Graphik Medium"/>
                <a:ea typeface="Graphik Medium"/>
                <a:cs typeface="Graphik Medium"/>
                <a:sym typeface="Graphik Medium"/>
              </a:defRPr>
            </a:lvl1pPr>
          </a:lstStyle>
          <a:p>
            <a:pPr algn="ctr" defTabSz="914217" hangingPunct="0">
              <a:defRPr spc="0">
                <a:uFill>
                  <a:solidFill>
                    <a:srgbClr val="7F7F7F"/>
                  </a:solidFill>
                </a:uFill>
              </a:defRPr>
            </a:pPr>
            <a:r>
              <a:rPr lang="en-US" sz="1600" kern="0" spc="450" dirty="0">
                <a:solidFill>
                  <a:schemeClr val="tx1"/>
                </a:solidFill>
                <a:latin typeface="+mn-lt"/>
              </a:rPr>
              <a:t>Omnichannel</a:t>
            </a:r>
          </a:p>
          <a:p>
            <a:pPr algn="ctr" defTabSz="914217" hangingPunct="0">
              <a:defRPr spc="0">
                <a:uFill>
                  <a:solidFill>
                    <a:srgbClr val="7F7F7F"/>
                  </a:solidFill>
                </a:uFill>
              </a:defRPr>
            </a:pPr>
            <a:r>
              <a:rPr lang="en-US" sz="1600" kern="0" spc="450" dirty="0">
                <a:solidFill>
                  <a:schemeClr val="tx1"/>
                </a:solidFill>
                <a:uFill>
                  <a:solidFill>
                    <a:srgbClr val="7F7F7F"/>
                  </a:solidFill>
                </a:uFill>
                <a:latin typeface="+mn-lt"/>
              </a:rPr>
              <a:t>Front End</a:t>
            </a:r>
            <a:endParaRPr sz="1600" kern="0" spc="450" dirty="0">
              <a:solidFill>
                <a:schemeClr val="tx1"/>
              </a:solidFill>
              <a:latin typeface="+mn-lt"/>
            </a:endParaRPr>
          </a:p>
        </p:txBody>
      </p:sp>
      <p:sp>
        <p:nvSpPr>
          <p:cNvPr id="65" name="Shape 568">
            <a:extLst>
              <a:ext uri="{FF2B5EF4-FFF2-40B4-BE49-F238E27FC236}">
                <a16:creationId xmlns:a16="http://schemas.microsoft.com/office/drawing/2014/main" id="{72B10AD4-A201-4400-9F4E-B628EC8C5FDB}"/>
              </a:ext>
            </a:extLst>
          </p:cNvPr>
          <p:cNvSpPr/>
          <p:nvPr/>
        </p:nvSpPr>
        <p:spPr>
          <a:xfrm>
            <a:off x="5744164" y="2523937"/>
            <a:ext cx="1809470" cy="584775"/>
          </a:xfrm>
          <a:prstGeom prst="rect">
            <a:avLst/>
          </a:prstGeom>
          <a:ln w="12700">
            <a:miter lim="400000"/>
          </a:ln>
          <a:extLst>
            <a:ext uri="{C572A759-6A51-4108-AA02-DFA0A04FC94B}">
              <ma14:wrappingTextBoxFlag xmlns="" xmlns:ma14="http://schemas.microsoft.com/office/mac/drawingml/2011/main" val="1"/>
            </a:ext>
          </a:extLst>
        </p:spPr>
        <p:txBody>
          <a:bodyPr wrap="none" lIns="22860" rIns="22860">
            <a:spAutoFit/>
          </a:bodyPr>
          <a:lstStyle>
            <a:lvl1pPr defTabSz="1828433">
              <a:defRPr sz="3000" spc="900">
                <a:solidFill>
                  <a:srgbClr val="53585F"/>
                </a:solidFill>
                <a:uFill>
                  <a:solidFill>
                    <a:srgbClr val="000000"/>
                  </a:solidFill>
                </a:uFill>
                <a:latin typeface="Graphik Medium"/>
                <a:ea typeface="Graphik Medium"/>
                <a:cs typeface="Graphik Medium"/>
                <a:sym typeface="Graphik Medium"/>
              </a:defRPr>
            </a:lvl1pPr>
          </a:lstStyle>
          <a:p>
            <a:pPr algn="ctr" defTabSz="914217" hangingPunct="0">
              <a:defRPr spc="0">
                <a:uFill>
                  <a:solidFill>
                    <a:srgbClr val="7F7F7F"/>
                  </a:solidFill>
                </a:uFill>
              </a:defRPr>
            </a:pPr>
            <a:r>
              <a:rPr lang="en-US" sz="1600" kern="0" spc="450" dirty="0">
                <a:solidFill>
                  <a:schemeClr val="tx1"/>
                </a:solidFill>
                <a:latin typeface="+mn-lt"/>
              </a:rPr>
              <a:t>COGNITIVE </a:t>
            </a:r>
          </a:p>
          <a:p>
            <a:pPr algn="ctr" defTabSz="914217" hangingPunct="0">
              <a:defRPr spc="0">
                <a:uFill>
                  <a:solidFill>
                    <a:srgbClr val="7F7F7F"/>
                  </a:solidFill>
                </a:uFill>
              </a:defRPr>
            </a:pPr>
            <a:r>
              <a:rPr lang="en-US" sz="1600" kern="0" spc="450" dirty="0">
                <a:solidFill>
                  <a:schemeClr val="tx1"/>
                </a:solidFill>
                <a:latin typeface="+mn-lt"/>
              </a:rPr>
              <a:t>SERVICE</a:t>
            </a:r>
            <a:endParaRPr sz="1600" kern="0" spc="450" dirty="0">
              <a:solidFill>
                <a:schemeClr val="tx1"/>
              </a:solidFill>
              <a:latin typeface="+mn-lt"/>
            </a:endParaRPr>
          </a:p>
        </p:txBody>
      </p:sp>
      <p:sp>
        <p:nvSpPr>
          <p:cNvPr id="67" name="Shape 570">
            <a:extLst>
              <a:ext uri="{FF2B5EF4-FFF2-40B4-BE49-F238E27FC236}">
                <a16:creationId xmlns:a16="http://schemas.microsoft.com/office/drawing/2014/main" id="{8D2A1492-D5CA-41B8-8B00-2E751684756F}"/>
              </a:ext>
            </a:extLst>
          </p:cNvPr>
          <p:cNvSpPr/>
          <p:nvPr/>
        </p:nvSpPr>
        <p:spPr>
          <a:xfrm>
            <a:off x="9318642" y="2534454"/>
            <a:ext cx="2160344" cy="584775"/>
          </a:xfrm>
          <a:prstGeom prst="rect">
            <a:avLst/>
          </a:prstGeom>
          <a:ln w="12700">
            <a:miter lim="400000"/>
          </a:ln>
          <a:extLst>
            <a:ext uri="{C572A759-6A51-4108-AA02-DFA0A04FC94B}">
              <ma14:wrappingTextBoxFlag xmlns="" xmlns:ma14="http://schemas.microsoft.com/office/mac/drawingml/2011/main" val="1"/>
            </a:ext>
          </a:extLst>
        </p:spPr>
        <p:txBody>
          <a:bodyPr wrap="square" lIns="22860" rIns="22860">
            <a:spAutoFit/>
          </a:bodyPr>
          <a:lstStyle>
            <a:lvl1pPr algn="l" defTabSz="1828433">
              <a:defRPr sz="3000" cap="all" spc="900">
                <a:solidFill>
                  <a:srgbClr val="53585F"/>
                </a:solidFill>
                <a:uFill>
                  <a:solidFill>
                    <a:srgbClr val="000000"/>
                  </a:solidFill>
                </a:uFill>
                <a:latin typeface="Graphik Medium"/>
                <a:ea typeface="Graphik Medium"/>
                <a:cs typeface="Graphik Medium"/>
                <a:sym typeface="Graphik Medium"/>
              </a:defRPr>
            </a:lvl1pPr>
          </a:lstStyle>
          <a:p>
            <a:pPr algn="ctr" defTabSz="914217" hangingPunct="0">
              <a:defRPr spc="0">
                <a:uFill>
                  <a:solidFill>
                    <a:srgbClr val="7F7F7F"/>
                  </a:solidFill>
                </a:uFill>
              </a:defRPr>
            </a:pPr>
            <a:r>
              <a:rPr lang="en-US" sz="1600" kern="0" spc="450" dirty="0">
                <a:solidFill>
                  <a:schemeClr val="tx1"/>
                </a:solidFill>
                <a:latin typeface="+mn-lt"/>
              </a:rPr>
              <a:t>Knowledge Management</a:t>
            </a:r>
            <a:endParaRPr sz="1600" kern="0" spc="450" dirty="0">
              <a:solidFill>
                <a:schemeClr val="tx1"/>
              </a:solidFill>
              <a:latin typeface="+mn-lt"/>
            </a:endParaRPr>
          </a:p>
        </p:txBody>
      </p:sp>
      <p:pic>
        <p:nvPicPr>
          <p:cNvPr id="72" name="pasted-image.tiff">
            <a:extLst>
              <a:ext uri="{FF2B5EF4-FFF2-40B4-BE49-F238E27FC236}">
                <a16:creationId xmlns:a16="http://schemas.microsoft.com/office/drawing/2014/main" id="{5D2CC01F-43A1-4862-BE98-5A313C5254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8632" y="5531724"/>
            <a:ext cx="374650" cy="374651"/>
          </a:xfrm>
          <a:prstGeom prst="rect">
            <a:avLst/>
          </a:prstGeom>
          <a:ln w="12700">
            <a:miter lim="400000"/>
          </a:ln>
        </p:spPr>
      </p:pic>
      <p:pic>
        <p:nvPicPr>
          <p:cNvPr id="73" name="pasted-image.tiff">
            <a:extLst>
              <a:ext uri="{FF2B5EF4-FFF2-40B4-BE49-F238E27FC236}">
                <a16:creationId xmlns:a16="http://schemas.microsoft.com/office/drawing/2014/main" id="{6BC5C83B-8E55-43F4-BB0D-0AC78B10B56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62019" y="5531723"/>
            <a:ext cx="374651" cy="374651"/>
          </a:xfrm>
          <a:prstGeom prst="rect">
            <a:avLst/>
          </a:prstGeom>
          <a:ln w="12700">
            <a:miter lim="400000"/>
          </a:ln>
        </p:spPr>
      </p:pic>
      <p:pic>
        <p:nvPicPr>
          <p:cNvPr id="74" name="pasted-image.tiff">
            <a:extLst>
              <a:ext uri="{FF2B5EF4-FFF2-40B4-BE49-F238E27FC236}">
                <a16:creationId xmlns:a16="http://schemas.microsoft.com/office/drawing/2014/main" id="{A01B860B-F1CA-45B6-92FA-01B1D57B365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18464" y="5531723"/>
            <a:ext cx="374651" cy="378023"/>
          </a:xfrm>
          <a:prstGeom prst="rect">
            <a:avLst/>
          </a:prstGeom>
          <a:ln w="12700">
            <a:miter lim="400000"/>
          </a:ln>
        </p:spPr>
      </p:pic>
      <p:pic>
        <p:nvPicPr>
          <p:cNvPr id="75" name="pasted-image.tiff">
            <a:extLst>
              <a:ext uri="{FF2B5EF4-FFF2-40B4-BE49-F238E27FC236}">
                <a16:creationId xmlns:a16="http://schemas.microsoft.com/office/drawing/2014/main" id="{45A02E25-7A43-471B-8638-D13D3FE987B3}"/>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4892670" y="5672845"/>
            <a:ext cx="695132" cy="236142"/>
          </a:xfrm>
          <a:custGeom>
            <a:avLst/>
            <a:gdLst/>
            <a:ahLst/>
            <a:cxnLst>
              <a:cxn ang="0">
                <a:pos x="wd2" y="hd2"/>
              </a:cxn>
              <a:cxn ang="5400000">
                <a:pos x="wd2" y="hd2"/>
              </a:cxn>
              <a:cxn ang="10800000">
                <a:pos x="wd2" y="hd2"/>
              </a:cxn>
              <a:cxn ang="16200000">
                <a:pos x="wd2" y="hd2"/>
              </a:cxn>
            </a:cxnLst>
            <a:rect l="0" t="0" r="r" b="b"/>
            <a:pathLst>
              <a:path w="21597" h="21600" extrusionOk="0">
                <a:moveTo>
                  <a:pt x="3077" y="0"/>
                </a:moveTo>
                <a:cubicBezTo>
                  <a:pt x="2923" y="59"/>
                  <a:pt x="2540" y="590"/>
                  <a:pt x="1603" y="2051"/>
                </a:cubicBezTo>
                <a:cubicBezTo>
                  <a:pt x="844" y="3234"/>
                  <a:pt x="176" y="4335"/>
                  <a:pt x="117" y="4483"/>
                </a:cubicBezTo>
                <a:cubicBezTo>
                  <a:pt x="49" y="4655"/>
                  <a:pt x="-3" y="4777"/>
                  <a:pt x="0" y="4937"/>
                </a:cubicBezTo>
                <a:cubicBezTo>
                  <a:pt x="10" y="5418"/>
                  <a:pt x="518" y="6211"/>
                  <a:pt x="2608" y="9457"/>
                </a:cubicBezTo>
                <a:cubicBezTo>
                  <a:pt x="2776" y="9718"/>
                  <a:pt x="2955" y="9929"/>
                  <a:pt x="3003" y="9929"/>
                </a:cubicBezTo>
                <a:cubicBezTo>
                  <a:pt x="3081" y="9929"/>
                  <a:pt x="3741" y="8932"/>
                  <a:pt x="5419" y="6298"/>
                </a:cubicBezTo>
                <a:cubicBezTo>
                  <a:pt x="6047" y="5314"/>
                  <a:pt x="6185" y="4888"/>
                  <a:pt x="6005" y="4465"/>
                </a:cubicBezTo>
                <a:cubicBezTo>
                  <a:pt x="5860" y="4124"/>
                  <a:pt x="3265" y="98"/>
                  <a:pt x="3126" y="0"/>
                </a:cubicBezTo>
                <a:lnTo>
                  <a:pt x="3077" y="0"/>
                </a:lnTo>
                <a:close/>
                <a:moveTo>
                  <a:pt x="14630" y="1416"/>
                </a:moveTo>
                <a:lnTo>
                  <a:pt x="14630" y="2577"/>
                </a:lnTo>
                <a:lnTo>
                  <a:pt x="14630" y="3757"/>
                </a:lnTo>
                <a:lnTo>
                  <a:pt x="15025" y="3757"/>
                </a:lnTo>
                <a:lnTo>
                  <a:pt x="15419" y="3757"/>
                </a:lnTo>
                <a:lnTo>
                  <a:pt x="15419" y="2577"/>
                </a:lnTo>
                <a:lnTo>
                  <a:pt x="15419" y="1416"/>
                </a:lnTo>
                <a:lnTo>
                  <a:pt x="15025" y="1416"/>
                </a:lnTo>
                <a:lnTo>
                  <a:pt x="14630" y="1416"/>
                </a:lnTo>
                <a:close/>
                <a:moveTo>
                  <a:pt x="20746" y="1416"/>
                </a:moveTo>
                <a:lnTo>
                  <a:pt x="20746" y="2577"/>
                </a:lnTo>
                <a:lnTo>
                  <a:pt x="20746" y="3757"/>
                </a:lnTo>
                <a:lnTo>
                  <a:pt x="21172" y="3757"/>
                </a:lnTo>
                <a:lnTo>
                  <a:pt x="21597" y="3757"/>
                </a:lnTo>
                <a:lnTo>
                  <a:pt x="21597" y="2577"/>
                </a:lnTo>
                <a:lnTo>
                  <a:pt x="21597" y="1416"/>
                </a:lnTo>
                <a:lnTo>
                  <a:pt x="21172" y="1416"/>
                </a:lnTo>
                <a:lnTo>
                  <a:pt x="20746" y="1416"/>
                </a:lnTo>
                <a:close/>
                <a:moveTo>
                  <a:pt x="12682" y="4592"/>
                </a:moveTo>
                <a:cubicBezTo>
                  <a:pt x="12321" y="4645"/>
                  <a:pt x="11967" y="5043"/>
                  <a:pt x="11825" y="5681"/>
                </a:cubicBezTo>
                <a:cubicBezTo>
                  <a:pt x="11708" y="6209"/>
                  <a:pt x="11628" y="6073"/>
                  <a:pt x="11628" y="5336"/>
                </a:cubicBezTo>
                <a:lnTo>
                  <a:pt x="11628" y="4756"/>
                </a:lnTo>
                <a:lnTo>
                  <a:pt x="11227" y="4756"/>
                </a:lnTo>
                <a:lnTo>
                  <a:pt x="10832" y="4756"/>
                </a:lnTo>
                <a:lnTo>
                  <a:pt x="10832" y="11671"/>
                </a:lnTo>
                <a:lnTo>
                  <a:pt x="10832" y="18605"/>
                </a:lnTo>
                <a:lnTo>
                  <a:pt x="11258" y="18605"/>
                </a:lnTo>
                <a:lnTo>
                  <a:pt x="11683" y="18605"/>
                </a:lnTo>
                <a:lnTo>
                  <a:pt x="11683" y="16191"/>
                </a:lnTo>
                <a:cubicBezTo>
                  <a:pt x="11683" y="13818"/>
                  <a:pt x="11728" y="13239"/>
                  <a:pt x="11856" y="13940"/>
                </a:cubicBezTo>
                <a:cubicBezTo>
                  <a:pt x="11952" y="14468"/>
                  <a:pt x="12344" y="14916"/>
                  <a:pt x="12707" y="14920"/>
                </a:cubicBezTo>
                <a:cubicBezTo>
                  <a:pt x="13124" y="14925"/>
                  <a:pt x="13576" y="14269"/>
                  <a:pt x="13792" y="13341"/>
                </a:cubicBezTo>
                <a:cubicBezTo>
                  <a:pt x="14120" y="11928"/>
                  <a:pt x="14219" y="8677"/>
                  <a:pt x="13983" y="7061"/>
                </a:cubicBezTo>
                <a:cubicBezTo>
                  <a:pt x="13854" y="6177"/>
                  <a:pt x="13563" y="5254"/>
                  <a:pt x="13299" y="4901"/>
                </a:cubicBezTo>
                <a:cubicBezTo>
                  <a:pt x="13118" y="4660"/>
                  <a:pt x="12899" y="4561"/>
                  <a:pt x="12682" y="4592"/>
                </a:cubicBezTo>
                <a:close/>
                <a:moveTo>
                  <a:pt x="8927" y="4737"/>
                </a:moveTo>
                <a:cubicBezTo>
                  <a:pt x="7995" y="4719"/>
                  <a:pt x="7534" y="5559"/>
                  <a:pt x="7398" y="7551"/>
                </a:cubicBezTo>
                <a:lnTo>
                  <a:pt x="7361" y="8095"/>
                </a:lnTo>
                <a:lnTo>
                  <a:pt x="7787" y="8095"/>
                </a:lnTo>
                <a:cubicBezTo>
                  <a:pt x="8195" y="8095"/>
                  <a:pt x="8215" y="8065"/>
                  <a:pt x="8249" y="7660"/>
                </a:cubicBezTo>
                <a:cubicBezTo>
                  <a:pt x="8296" y="7111"/>
                  <a:pt x="8596" y="6590"/>
                  <a:pt x="8860" y="6589"/>
                </a:cubicBezTo>
                <a:cubicBezTo>
                  <a:pt x="9112" y="6588"/>
                  <a:pt x="9414" y="7260"/>
                  <a:pt x="9414" y="7823"/>
                </a:cubicBezTo>
                <a:cubicBezTo>
                  <a:pt x="9414" y="8472"/>
                  <a:pt x="9239" y="8736"/>
                  <a:pt x="8564" y="9094"/>
                </a:cubicBezTo>
                <a:cubicBezTo>
                  <a:pt x="8208" y="9282"/>
                  <a:pt x="7825" y="9605"/>
                  <a:pt x="7707" y="9802"/>
                </a:cubicBezTo>
                <a:cubicBezTo>
                  <a:pt x="7143" y="10734"/>
                  <a:pt x="7109" y="13743"/>
                  <a:pt x="7651" y="14666"/>
                </a:cubicBezTo>
                <a:cubicBezTo>
                  <a:pt x="7755" y="14843"/>
                  <a:pt x="7923" y="15033"/>
                  <a:pt x="8021" y="15102"/>
                </a:cubicBezTo>
                <a:cubicBezTo>
                  <a:pt x="8437" y="15394"/>
                  <a:pt x="8969" y="15178"/>
                  <a:pt x="9248" y="14594"/>
                </a:cubicBezTo>
                <a:lnTo>
                  <a:pt x="9408" y="14249"/>
                </a:lnTo>
                <a:lnTo>
                  <a:pt x="9470" y="14594"/>
                </a:lnTo>
                <a:cubicBezTo>
                  <a:pt x="9523" y="14885"/>
                  <a:pt x="9590" y="14938"/>
                  <a:pt x="9932" y="14938"/>
                </a:cubicBezTo>
                <a:lnTo>
                  <a:pt x="10327" y="14938"/>
                </a:lnTo>
                <a:lnTo>
                  <a:pt x="10315" y="11054"/>
                </a:lnTo>
                <a:cubicBezTo>
                  <a:pt x="10297" y="7275"/>
                  <a:pt x="10292" y="7157"/>
                  <a:pt x="10154" y="6426"/>
                </a:cubicBezTo>
                <a:cubicBezTo>
                  <a:pt x="9945" y="5315"/>
                  <a:pt x="9529" y="4749"/>
                  <a:pt x="8927" y="4737"/>
                </a:cubicBezTo>
                <a:close/>
                <a:moveTo>
                  <a:pt x="18903" y="4737"/>
                </a:moveTo>
                <a:cubicBezTo>
                  <a:pt x="17978" y="4720"/>
                  <a:pt x="17491" y="5577"/>
                  <a:pt x="17374" y="7460"/>
                </a:cubicBezTo>
                <a:lnTo>
                  <a:pt x="17337" y="8095"/>
                </a:lnTo>
                <a:lnTo>
                  <a:pt x="17738" y="8095"/>
                </a:lnTo>
                <a:cubicBezTo>
                  <a:pt x="18126" y="8095"/>
                  <a:pt x="18140" y="8069"/>
                  <a:pt x="18225" y="7587"/>
                </a:cubicBezTo>
                <a:cubicBezTo>
                  <a:pt x="18406" y="6553"/>
                  <a:pt x="18907" y="6271"/>
                  <a:pt x="19211" y="7025"/>
                </a:cubicBezTo>
                <a:cubicBezTo>
                  <a:pt x="19409" y="7515"/>
                  <a:pt x="19439" y="8065"/>
                  <a:pt x="19285" y="8477"/>
                </a:cubicBezTo>
                <a:cubicBezTo>
                  <a:pt x="19224" y="8638"/>
                  <a:pt x="18912" y="8896"/>
                  <a:pt x="18539" y="9094"/>
                </a:cubicBezTo>
                <a:cubicBezTo>
                  <a:pt x="18188" y="9280"/>
                  <a:pt x="17807" y="9588"/>
                  <a:pt x="17688" y="9765"/>
                </a:cubicBezTo>
                <a:cubicBezTo>
                  <a:pt x="17148" y="10578"/>
                  <a:pt x="17073" y="13543"/>
                  <a:pt x="17565" y="14575"/>
                </a:cubicBezTo>
                <a:cubicBezTo>
                  <a:pt x="17659" y="14772"/>
                  <a:pt x="17833" y="14995"/>
                  <a:pt x="17953" y="15084"/>
                </a:cubicBezTo>
                <a:cubicBezTo>
                  <a:pt x="18305" y="15343"/>
                  <a:pt x="18856" y="15157"/>
                  <a:pt x="19143" y="14684"/>
                </a:cubicBezTo>
                <a:lnTo>
                  <a:pt x="19390" y="14285"/>
                </a:lnTo>
                <a:lnTo>
                  <a:pt x="19439" y="14648"/>
                </a:lnTo>
                <a:cubicBezTo>
                  <a:pt x="19483" y="14988"/>
                  <a:pt x="19519" y="15008"/>
                  <a:pt x="19895" y="14957"/>
                </a:cubicBezTo>
                <a:lnTo>
                  <a:pt x="20302" y="14902"/>
                </a:lnTo>
                <a:lnTo>
                  <a:pt x="20284" y="11036"/>
                </a:lnTo>
                <a:cubicBezTo>
                  <a:pt x="20266" y="7269"/>
                  <a:pt x="20262" y="7152"/>
                  <a:pt x="20124" y="6426"/>
                </a:cubicBezTo>
                <a:cubicBezTo>
                  <a:pt x="19911" y="5308"/>
                  <a:pt x="19501" y="4749"/>
                  <a:pt x="18903" y="4737"/>
                </a:cubicBezTo>
                <a:close/>
                <a:moveTo>
                  <a:pt x="14630" y="5082"/>
                </a:moveTo>
                <a:lnTo>
                  <a:pt x="14630" y="10092"/>
                </a:lnTo>
                <a:lnTo>
                  <a:pt x="14630" y="15102"/>
                </a:lnTo>
                <a:lnTo>
                  <a:pt x="15025" y="15102"/>
                </a:lnTo>
                <a:lnTo>
                  <a:pt x="15419" y="15102"/>
                </a:lnTo>
                <a:lnTo>
                  <a:pt x="15419" y="10092"/>
                </a:lnTo>
                <a:lnTo>
                  <a:pt x="15419" y="5082"/>
                </a:lnTo>
                <a:lnTo>
                  <a:pt x="15025" y="5082"/>
                </a:lnTo>
                <a:lnTo>
                  <a:pt x="14630" y="5082"/>
                </a:lnTo>
                <a:close/>
                <a:moveTo>
                  <a:pt x="20746" y="5082"/>
                </a:moveTo>
                <a:lnTo>
                  <a:pt x="20746" y="10092"/>
                </a:lnTo>
                <a:lnTo>
                  <a:pt x="20746" y="15102"/>
                </a:lnTo>
                <a:lnTo>
                  <a:pt x="21172" y="15102"/>
                </a:lnTo>
                <a:lnTo>
                  <a:pt x="21597" y="15102"/>
                </a:lnTo>
                <a:lnTo>
                  <a:pt x="21597" y="10092"/>
                </a:lnTo>
                <a:lnTo>
                  <a:pt x="21597" y="5082"/>
                </a:lnTo>
                <a:lnTo>
                  <a:pt x="21172" y="5082"/>
                </a:lnTo>
                <a:lnTo>
                  <a:pt x="20746" y="5082"/>
                </a:lnTo>
                <a:close/>
                <a:moveTo>
                  <a:pt x="12472" y="6680"/>
                </a:moveTo>
                <a:cubicBezTo>
                  <a:pt x="12700" y="6680"/>
                  <a:pt x="12780" y="6750"/>
                  <a:pt x="12923" y="7152"/>
                </a:cubicBezTo>
                <a:cubicBezTo>
                  <a:pt x="13405" y="8514"/>
                  <a:pt x="13363" y="11691"/>
                  <a:pt x="12849" y="12615"/>
                </a:cubicBezTo>
                <a:cubicBezTo>
                  <a:pt x="12484" y="13270"/>
                  <a:pt x="11964" y="12845"/>
                  <a:pt x="11757" y="11726"/>
                </a:cubicBezTo>
                <a:cubicBezTo>
                  <a:pt x="11609" y="10922"/>
                  <a:pt x="11616" y="8721"/>
                  <a:pt x="11770" y="7950"/>
                </a:cubicBezTo>
                <a:cubicBezTo>
                  <a:pt x="11946" y="7065"/>
                  <a:pt x="12155" y="6680"/>
                  <a:pt x="12472" y="6680"/>
                </a:cubicBezTo>
                <a:close/>
                <a:moveTo>
                  <a:pt x="6042" y="6807"/>
                </a:moveTo>
                <a:lnTo>
                  <a:pt x="4606" y="9076"/>
                </a:lnTo>
                <a:cubicBezTo>
                  <a:pt x="3608" y="10640"/>
                  <a:pt x="3111" y="11317"/>
                  <a:pt x="2990" y="11308"/>
                </a:cubicBezTo>
                <a:cubicBezTo>
                  <a:pt x="2881" y="11300"/>
                  <a:pt x="2302" y="10483"/>
                  <a:pt x="1431" y="9112"/>
                </a:cubicBezTo>
                <a:lnTo>
                  <a:pt x="37" y="6934"/>
                </a:lnTo>
                <a:lnTo>
                  <a:pt x="25" y="10854"/>
                </a:lnTo>
                <a:cubicBezTo>
                  <a:pt x="16" y="13148"/>
                  <a:pt x="30" y="14908"/>
                  <a:pt x="62" y="15084"/>
                </a:cubicBezTo>
                <a:cubicBezTo>
                  <a:pt x="92" y="15249"/>
                  <a:pt x="514" y="15998"/>
                  <a:pt x="999" y="16754"/>
                </a:cubicBezTo>
                <a:lnTo>
                  <a:pt x="1881" y="18133"/>
                </a:lnTo>
                <a:lnTo>
                  <a:pt x="1881" y="19876"/>
                </a:lnTo>
                <a:cubicBezTo>
                  <a:pt x="1881" y="20833"/>
                  <a:pt x="1898" y="21600"/>
                  <a:pt x="1918" y="21600"/>
                </a:cubicBezTo>
                <a:cubicBezTo>
                  <a:pt x="1978" y="21600"/>
                  <a:pt x="5849" y="15407"/>
                  <a:pt x="5968" y="15120"/>
                </a:cubicBezTo>
                <a:cubicBezTo>
                  <a:pt x="6073" y="14868"/>
                  <a:pt x="6076" y="14646"/>
                  <a:pt x="6061" y="10836"/>
                </a:cubicBezTo>
                <a:lnTo>
                  <a:pt x="6042" y="6807"/>
                </a:lnTo>
                <a:close/>
                <a:moveTo>
                  <a:pt x="9304" y="10183"/>
                </a:moveTo>
                <a:cubicBezTo>
                  <a:pt x="9337" y="10174"/>
                  <a:pt x="9360" y="10181"/>
                  <a:pt x="9371" y="10201"/>
                </a:cubicBezTo>
                <a:cubicBezTo>
                  <a:pt x="9396" y="10246"/>
                  <a:pt x="9414" y="10685"/>
                  <a:pt x="9414" y="11181"/>
                </a:cubicBezTo>
                <a:cubicBezTo>
                  <a:pt x="9414" y="11942"/>
                  <a:pt x="9389" y="12178"/>
                  <a:pt x="9248" y="12651"/>
                </a:cubicBezTo>
                <a:cubicBezTo>
                  <a:pt x="9156" y="12960"/>
                  <a:pt x="8982" y="13288"/>
                  <a:pt x="8860" y="13396"/>
                </a:cubicBezTo>
                <a:cubicBezTo>
                  <a:pt x="8548" y="13671"/>
                  <a:pt x="8433" y="13647"/>
                  <a:pt x="8262" y="13250"/>
                </a:cubicBezTo>
                <a:cubicBezTo>
                  <a:pt x="8059" y="12781"/>
                  <a:pt x="8053" y="11815"/>
                  <a:pt x="8249" y="11272"/>
                </a:cubicBezTo>
                <a:cubicBezTo>
                  <a:pt x="8368" y="10943"/>
                  <a:pt x="9071" y="10245"/>
                  <a:pt x="9304" y="10183"/>
                </a:cubicBezTo>
                <a:close/>
                <a:moveTo>
                  <a:pt x="15987" y="12760"/>
                </a:moveTo>
                <a:lnTo>
                  <a:pt x="15987" y="13922"/>
                </a:lnTo>
                <a:lnTo>
                  <a:pt x="15987" y="15102"/>
                </a:lnTo>
                <a:lnTo>
                  <a:pt x="16412" y="15102"/>
                </a:lnTo>
                <a:lnTo>
                  <a:pt x="16837" y="15102"/>
                </a:lnTo>
                <a:lnTo>
                  <a:pt x="16837" y="13922"/>
                </a:lnTo>
                <a:lnTo>
                  <a:pt x="16837" y="12760"/>
                </a:lnTo>
                <a:lnTo>
                  <a:pt x="16412" y="12760"/>
                </a:lnTo>
                <a:lnTo>
                  <a:pt x="15987" y="12760"/>
                </a:lnTo>
                <a:close/>
              </a:path>
            </a:pathLst>
          </a:custGeom>
          <a:ln w="12700">
            <a:miter lim="400000"/>
          </a:ln>
        </p:spPr>
      </p:pic>
      <p:pic>
        <p:nvPicPr>
          <p:cNvPr id="76" name="pasted-image.png">
            <a:extLst>
              <a:ext uri="{FF2B5EF4-FFF2-40B4-BE49-F238E27FC236}">
                <a16:creationId xmlns:a16="http://schemas.microsoft.com/office/drawing/2014/main" id="{E1C28D24-7924-477A-847B-308943DFC4D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78132" y="5340445"/>
            <a:ext cx="545098" cy="744399"/>
          </a:xfrm>
          <a:prstGeom prst="rect">
            <a:avLst/>
          </a:prstGeom>
          <a:ln w="12700">
            <a:miter lim="400000"/>
          </a:ln>
        </p:spPr>
      </p:pic>
      <p:sp>
        <p:nvSpPr>
          <p:cNvPr id="2" name="Cross 1">
            <a:extLst>
              <a:ext uri="{FF2B5EF4-FFF2-40B4-BE49-F238E27FC236}">
                <a16:creationId xmlns:a16="http://schemas.microsoft.com/office/drawing/2014/main" id="{805B71D3-49EB-4CE5-866B-CAC06E6EEA4A}"/>
              </a:ext>
            </a:extLst>
          </p:cNvPr>
          <p:cNvSpPr/>
          <p:nvPr/>
        </p:nvSpPr>
        <p:spPr>
          <a:xfrm>
            <a:off x="3844659" y="3711144"/>
            <a:ext cx="517414" cy="506866"/>
          </a:xfrm>
          <a:prstGeom prst="plus">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Cross 29">
            <a:extLst>
              <a:ext uri="{FF2B5EF4-FFF2-40B4-BE49-F238E27FC236}">
                <a16:creationId xmlns:a16="http://schemas.microsoft.com/office/drawing/2014/main" id="{0EAEF0ED-9815-4FE6-B17B-FFCDB11E54E5}"/>
              </a:ext>
            </a:extLst>
          </p:cNvPr>
          <p:cNvSpPr/>
          <p:nvPr/>
        </p:nvSpPr>
        <p:spPr>
          <a:xfrm>
            <a:off x="7949457" y="3711144"/>
            <a:ext cx="517414" cy="506866"/>
          </a:xfrm>
          <a:prstGeom prst="plus">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D8103720-3245-4A9B-8B97-CD6B1E484BAB}"/>
              </a:ext>
            </a:extLst>
          </p:cNvPr>
          <p:cNvPicPr>
            <a:picLocks noChangeAspect="1"/>
          </p:cNvPicPr>
          <p:nvPr/>
        </p:nvPicPr>
        <p:blipFill>
          <a:blip r:embed="rId8"/>
          <a:stretch>
            <a:fillRect/>
          </a:stretch>
        </p:blipFill>
        <p:spPr>
          <a:xfrm>
            <a:off x="4783036" y="2344928"/>
            <a:ext cx="914400" cy="914400"/>
          </a:xfrm>
          <a:prstGeom prst="rect">
            <a:avLst/>
          </a:prstGeom>
        </p:spPr>
      </p:pic>
      <p:pic>
        <p:nvPicPr>
          <p:cNvPr id="28" name="Picture 27">
            <a:extLst>
              <a:ext uri="{FF2B5EF4-FFF2-40B4-BE49-F238E27FC236}">
                <a16:creationId xmlns:a16="http://schemas.microsoft.com/office/drawing/2014/main" id="{D5C260D7-D061-406C-85BB-816299D15ECA}"/>
              </a:ext>
            </a:extLst>
          </p:cNvPr>
          <p:cNvPicPr>
            <a:picLocks noChangeAspect="1"/>
          </p:cNvPicPr>
          <p:nvPr/>
        </p:nvPicPr>
        <p:blipFill>
          <a:blip r:embed="rId9"/>
          <a:stretch>
            <a:fillRect/>
          </a:stretch>
        </p:blipFill>
        <p:spPr>
          <a:xfrm>
            <a:off x="388845" y="2400156"/>
            <a:ext cx="914400" cy="914400"/>
          </a:xfrm>
          <a:prstGeom prst="rect">
            <a:avLst/>
          </a:prstGeom>
        </p:spPr>
      </p:pic>
      <p:pic>
        <p:nvPicPr>
          <p:cNvPr id="29" name="Picture 28">
            <a:extLst>
              <a:ext uri="{FF2B5EF4-FFF2-40B4-BE49-F238E27FC236}">
                <a16:creationId xmlns:a16="http://schemas.microsoft.com/office/drawing/2014/main" id="{3C980B3A-89B6-4AE8-8F44-B61B08016918}"/>
              </a:ext>
            </a:extLst>
          </p:cNvPr>
          <p:cNvPicPr>
            <a:picLocks noChangeAspect="1"/>
          </p:cNvPicPr>
          <p:nvPr/>
        </p:nvPicPr>
        <p:blipFill>
          <a:blip r:embed="rId10"/>
          <a:stretch>
            <a:fillRect/>
          </a:stretch>
        </p:blipFill>
        <p:spPr>
          <a:xfrm>
            <a:off x="8637312" y="2345529"/>
            <a:ext cx="914400" cy="914400"/>
          </a:xfrm>
          <a:prstGeom prst="rect">
            <a:avLst/>
          </a:prstGeom>
        </p:spPr>
      </p:pic>
      <p:sp>
        <p:nvSpPr>
          <p:cNvPr id="4" name="TextBox 3">
            <a:extLst>
              <a:ext uri="{FF2B5EF4-FFF2-40B4-BE49-F238E27FC236}">
                <a16:creationId xmlns:a16="http://schemas.microsoft.com/office/drawing/2014/main" id="{177BC7D1-2E52-40CD-8E59-B03F871121D5}"/>
              </a:ext>
            </a:extLst>
          </p:cNvPr>
          <p:cNvSpPr txBox="1"/>
          <p:nvPr/>
        </p:nvSpPr>
        <p:spPr>
          <a:xfrm>
            <a:off x="8886363" y="3316627"/>
            <a:ext cx="2532263" cy="1708467"/>
          </a:xfrm>
          <a:prstGeom prst="rect">
            <a:avLst/>
          </a:prstGeom>
        </p:spPr>
        <p:txBody>
          <a:bodyPr vert="horz" wrap="square" lIns="0" tIns="0" rIns="0" bIns="0" rtlCol="0">
            <a:noAutofit/>
          </a:bodyPr>
          <a:lstStyle/>
          <a:p>
            <a:r>
              <a:rPr lang="en-US" sz="1300" dirty="0"/>
              <a:t>Company’s proprietary database of customers, data, products, etc.</a:t>
            </a:r>
          </a:p>
          <a:p>
            <a:endParaRPr lang="en-US" sz="1300" dirty="0"/>
          </a:p>
          <a:p>
            <a:endParaRPr lang="en-US" sz="1300" dirty="0"/>
          </a:p>
          <a:p>
            <a:r>
              <a:rPr lang="en-US" sz="1300" dirty="0"/>
              <a:t>It can be leveraged in order to:</a:t>
            </a:r>
          </a:p>
          <a:p>
            <a:pPr marL="285750" indent="-285750">
              <a:buFont typeface="Arial" panose="020B0604020202020204" pitchFamily="34" charset="0"/>
              <a:buChar char="•"/>
            </a:pPr>
            <a:r>
              <a:rPr lang="en-US" sz="1300" dirty="0"/>
              <a:t>Allow training of the AI engine</a:t>
            </a:r>
          </a:p>
          <a:p>
            <a:pPr marL="285750" indent="-285750">
              <a:buFont typeface="Arial" panose="020B0604020202020204" pitchFamily="34" charset="0"/>
              <a:buChar char="•"/>
            </a:pPr>
            <a:r>
              <a:rPr lang="en-US" sz="1300" dirty="0"/>
              <a:t>Retrieve customer information</a:t>
            </a:r>
          </a:p>
          <a:p>
            <a:pPr marL="285750" indent="-285750">
              <a:buFont typeface="Arial" panose="020B0604020202020204" pitchFamily="34" charset="0"/>
              <a:buChar char="•"/>
            </a:pPr>
            <a:r>
              <a:rPr lang="en-US" sz="1300" dirty="0"/>
              <a:t>Perform omni-channel integration</a:t>
            </a:r>
          </a:p>
        </p:txBody>
      </p:sp>
      <p:sp>
        <p:nvSpPr>
          <p:cNvPr id="31" name="TextBox 30">
            <a:extLst>
              <a:ext uri="{FF2B5EF4-FFF2-40B4-BE49-F238E27FC236}">
                <a16:creationId xmlns:a16="http://schemas.microsoft.com/office/drawing/2014/main" id="{7B5A1C23-664D-45DC-917D-D04C372F6B74}"/>
              </a:ext>
            </a:extLst>
          </p:cNvPr>
          <p:cNvSpPr txBox="1"/>
          <p:nvPr/>
        </p:nvSpPr>
        <p:spPr>
          <a:xfrm>
            <a:off x="4928145" y="3284042"/>
            <a:ext cx="2547791" cy="1480564"/>
          </a:xfrm>
          <a:prstGeom prst="rect">
            <a:avLst/>
          </a:prstGeom>
        </p:spPr>
        <p:txBody>
          <a:bodyPr vert="horz" wrap="square" lIns="0" tIns="0" rIns="0" bIns="0" rtlCol="0">
            <a:normAutofit fontScale="92500" lnSpcReduction="20000"/>
          </a:bodyPr>
          <a:lstStyle/>
          <a:p>
            <a:r>
              <a:rPr lang="en-US" sz="1400" dirty="0"/>
              <a:t>The AI is the core of the system, the services</a:t>
            </a:r>
          </a:p>
          <a:p>
            <a:endParaRPr lang="en-US" sz="1400" dirty="0"/>
          </a:p>
          <a:p>
            <a:endParaRPr lang="en-US" sz="1400" dirty="0"/>
          </a:p>
          <a:p>
            <a:r>
              <a:rPr lang="en-US" sz="1400" dirty="0"/>
              <a:t>It allows the bot to:</a:t>
            </a:r>
          </a:p>
          <a:p>
            <a:pPr marL="285750" indent="-285750">
              <a:buFont typeface="Arial" panose="020B0604020202020204" pitchFamily="34" charset="0"/>
              <a:buChar char="•"/>
            </a:pPr>
            <a:r>
              <a:rPr lang="en-US" sz="1400" dirty="0"/>
              <a:t>Understand inputs</a:t>
            </a:r>
          </a:p>
          <a:p>
            <a:pPr marL="285750" indent="-285750">
              <a:buFont typeface="Arial" panose="020B0604020202020204" pitchFamily="34" charset="0"/>
              <a:buChar char="•"/>
            </a:pPr>
            <a:r>
              <a:rPr lang="en-US" sz="1400" dirty="0"/>
              <a:t>Perform required tasks</a:t>
            </a:r>
          </a:p>
          <a:p>
            <a:pPr marL="285750" indent="-285750">
              <a:buFont typeface="Arial" panose="020B0604020202020204" pitchFamily="34" charset="0"/>
              <a:buChar char="•"/>
            </a:pPr>
            <a:r>
              <a:rPr lang="en-US" sz="1400" dirty="0"/>
              <a:t>Make task output understandable</a:t>
            </a:r>
          </a:p>
        </p:txBody>
      </p:sp>
      <p:sp>
        <p:nvSpPr>
          <p:cNvPr id="32" name="TextBox 31">
            <a:extLst>
              <a:ext uri="{FF2B5EF4-FFF2-40B4-BE49-F238E27FC236}">
                <a16:creationId xmlns:a16="http://schemas.microsoft.com/office/drawing/2014/main" id="{5551781B-964D-4C1A-8E4B-A52F23EFA8FE}"/>
              </a:ext>
            </a:extLst>
          </p:cNvPr>
          <p:cNvSpPr txBox="1"/>
          <p:nvPr/>
        </p:nvSpPr>
        <p:spPr>
          <a:xfrm>
            <a:off x="472273" y="3266196"/>
            <a:ext cx="2894283" cy="1708467"/>
          </a:xfrm>
          <a:prstGeom prst="rect">
            <a:avLst/>
          </a:prstGeom>
        </p:spPr>
        <p:txBody>
          <a:bodyPr vert="horz" wrap="square" lIns="0" tIns="0" rIns="0" bIns="0" rtlCol="0">
            <a:noAutofit/>
          </a:bodyPr>
          <a:lstStyle/>
          <a:p>
            <a:r>
              <a:rPr lang="en-US" sz="1300" dirty="0"/>
              <a:t>The messaging app is the means of the system, the infrastructure.</a:t>
            </a:r>
          </a:p>
          <a:p>
            <a:endParaRPr lang="en-US" sz="1300" dirty="0"/>
          </a:p>
          <a:p>
            <a:endParaRPr lang="en-US" sz="1300" dirty="0"/>
          </a:p>
          <a:p>
            <a:r>
              <a:rPr lang="en-US" sz="1300" dirty="0"/>
              <a:t>It allows the bot to:</a:t>
            </a:r>
          </a:p>
          <a:p>
            <a:pPr marL="285750" indent="-285750">
              <a:buFont typeface="Arial" panose="020B0604020202020204" pitchFamily="34" charset="0"/>
              <a:buChar char="•"/>
            </a:pPr>
            <a:r>
              <a:rPr lang="en-US" sz="1300" dirty="0"/>
              <a:t>Receive the data</a:t>
            </a:r>
          </a:p>
          <a:p>
            <a:pPr marL="285750" indent="-285750">
              <a:buFont typeface="Arial" panose="020B0604020202020204" pitchFamily="34" charset="0"/>
              <a:buChar char="•"/>
            </a:pPr>
            <a:r>
              <a:rPr lang="en-US" sz="1300" dirty="0"/>
              <a:t>Provide user experience &amp; user interface</a:t>
            </a:r>
          </a:p>
          <a:p>
            <a:pPr marL="285750" indent="-285750">
              <a:buFont typeface="Arial" panose="020B0604020202020204" pitchFamily="34" charset="0"/>
              <a:buChar char="•"/>
            </a:pPr>
            <a:r>
              <a:rPr lang="en-US" sz="1300" dirty="0"/>
              <a:t>Deliver the actual output (an answer, an order, other assistance, etc. </a:t>
            </a:r>
          </a:p>
        </p:txBody>
      </p:sp>
    </p:spTree>
    <p:extLst>
      <p:ext uri="{BB962C8B-B14F-4D97-AF65-F5344CB8AC3E}">
        <p14:creationId xmlns:p14="http://schemas.microsoft.com/office/powerpoint/2010/main" val="4066066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6B1D40-B553-47B7-92F7-09B079FA5837}"/>
              </a:ext>
            </a:extLst>
          </p:cNvPr>
          <p:cNvSpPr>
            <a:spLocks noGrp="1"/>
          </p:cNvSpPr>
          <p:nvPr>
            <p:ph type="title"/>
          </p:nvPr>
        </p:nvSpPr>
        <p:spPr>
          <a:xfrm>
            <a:off x="345018" y="332076"/>
            <a:ext cx="10027707" cy="776139"/>
          </a:xfrm>
        </p:spPr>
        <p:txBody>
          <a:bodyPr/>
          <a:lstStyle/>
          <a:p>
            <a:r>
              <a:rPr lang="en-US" dirty="0"/>
              <a:t>CHATBOT continuum</a:t>
            </a:r>
          </a:p>
        </p:txBody>
      </p:sp>
      <p:cxnSp>
        <p:nvCxnSpPr>
          <p:cNvPr id="5" name="Straight Arrow Connector 4">
            <a:extLst>
              <a:ext uri="{FF2B5EF4-FFF2-40B4-BE49-F238E27FC236}">
                <a16:creationId xmlns:a16="http://schemas.microsoft.com/office/drawing/2014/main" id="{E7AAE891-7DCB-47EE-B82A-B052CE0F6769}"/>
              </a:ext>
            </a:extLst>
          </p:cNvPr>
          <p:cNvCxnSpPr>
            <a:cxnSpLocks/>
          </p:cNvCxnSpPr>
          <p:nvPr/>
        </p:nvCxnSpPr>
        <p:spPr>
          <a:xfrm flipV="1">
            <a:off x="1286427" y="5759692"/>
            <a:ext cx="10103285" cy="35121"/>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AB75ABF-F822-4B72-887B-40442C61AACD}"/>
              </a:ext>
            </a:extLst>
          </p:cNvPr>
          <p:cNvCxnSpPr>
            <a:cxnSpLocks/>
          </p:cNvCxnSpPr>
          <p:nvPr/>
        </p:nvCxnSpPr>
        <p:spPr>
          <a:xfrm flipV="1">
            <a:off x="1298941" y="978861"/>
            <a:ext cx="0" cy="4797472"/>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30C4C73-C86F-4C49-83BE-F845174E0BFD}"/>
              </a:ext>
            </a:extLst>
          </p:cNvPr>
          <p:cNvSpPr txBox="1"/>
          <p:nvPr/>
        </p:nvSpPr>
        <p:spPr>
          <a:xfrm>
            <a:off x="5270788" y="5835043"/>
            <a:ext cx="2080009" cy="584775"/>
          </a:xfrm>
          <a:prstGeom prst="rect">
            <a:avLst/>
          </a:prstGeom>
          <a:noFill/>
        </p:spPr>
        <p:txBody>
          <a:bodyPr wrap="square" rtlCol="0">
            <a:spAutoFit/>
          </a:bodyPr>
          <a:lstStyle/>
          <a:p>
            <a:pPr algn="ctr"/>
            <a:r>
              <a:rPr lang="en-US" sz="1600" b="1" dirty="0"/>
              <a:t>WORK COMPLEXITY</a:t>
            </a:r>
          </a:p>
        </p:txBody>
      </p:sp>
      <p:sp>
        <p:nvSpPr>
          <p:cNvPr id="8" name="TextBox 7">
            <a:extLst>
              <a:ext uri="{FF2B5EF4-FFF2-40B4-BE49-F238E27FC236}">
                <a16:creationId xmlns:a16="http://schemas.microsoft.com/office/drawing/2014/main" id="{8D46A17E-8B87-4EAE-88C4-D4419D2FB84D}"/>
              </a:ext>
            </a:extLst>
          </p:cNvPr>
          <p:cNvSpPr txBox="1"/>
          <p:nvPr/>
        </p:nvSpPr>
        <p:spPr>
          <a:xfrm rot="16200000">
            <a:off x="-541452" y="2773419"/>
            <a:ext cx="3063306" cy="584775"/>
          </a:xfrm>
          <a:prstGeom prst="rect">
            <a:avLst/>
          </a:prstGeom>
          <a:noFill/>
        </p:spPr>
        <p:txBody>
          <a:bodyPr wrap="square" rtlCol="0">
            <a:spAutoFit/>
          </a:bodyPr>
          <a:lstStyle/>
          <a:p>
            <a:pPr algn="ctr"/>
            <a:r>
              <a:rPr lang="en-US" sz="1600" b="1" dirty="0"/>
              <a:t> KNOWLEDGE </a:t>
            </a:r>
          </a:p>
          <a:p>
            <a:pPr algn="ctr"/>
            <a:r>
              <a:rPr lang="en-US" sz="1600" b="1" dirty="0"/>
              <a:t>COMPLEXITY</a:t>
            </a:r>
          </a:p>
        </p:txBody>
      </p:sp>
      <p:sp>
        <p:nvSpPr>
          <p:cNvPr id="9" name="TextBox 8">
            <a:extLst>
              <a:ext uri="{FF2B5EF4-FFF2-40B4-BE49-F238E27FC236}">
                <a16:creationId xmlns:a16="http://schemas.microsoft.com/office/drawing/2014/main" id="{4AEA778F-DB52-4541-A341-9A478884B1A8}"/>
              </a:ext>
            </a:extLst>
          </p:cNvPr>
          <p:cNvSpPr txBox="1"/>
          <p:nvPr/>
        </p:nvSpPr>
        <p:spPr>
          <a:xfrm>
            <a:off x="1241638" y="5846191"/>
            <a:ext cx="1806552" cy="523220"/>
          </a:xfrm>
          <a:prstGeom prst="rect">
            <a:avLst/>
          </a:prstGeom>
          <a:noFill/>
        </p:spPr>
        <p:txBody>
          <a:bodyPr wrap="square" rtlCol="0">
            <a:spAutoFit/>
          </a:bodyPr>
          <a:lstStyle/>
          <a:p>
            <a:r>
              <a:rPr lang="en-US" sz="1400" dirty="0"/>
              <a:t>Factoid, question, little or no discretion</a:t>
            </a:r>
          </a:p>
        </p:txBody>
      </p:sp>
      <p:sp>
        <p:nvSpPr>
          <p:cNvPr id="10" name="TextBox 9">
            <a:extLst>
              <a:ext uri="{FF2B5EF4-FFF2-40B4-BE49-F238E27FC236}">
                <a16:creationId xmlns:a16="http://schemas.microsoft.com/office/drawing/2014/main" id="{0FD5D2DC-90C6-4038-8F86-4B43293468EC}"/>
              </a:ext>
            </a:extLst>
          </p:cNvPr>
          <p:cNvSpPr txBox="1"/>
          <p:nvPr/>
        </p:nvSpPr>
        <p:spPr>
          <a:xfrm>
            <a:off x="9193429" y="5759692"/>
            <a:ext cx="2159642" cy="523220"/>
          </a:xfrm>
          <a:prstGeom prst="rect">
            <a:avLst/>
          </a:prstGeom>
          <a:noFill/>
        </p:spPr>
        <p:txBody>
          <a:bodyPr wrap="square" rtlCol="0">
            <a:spAutoFit/>
          </a:bodyPr>
          <a:lstStyle/>
          <a:p>
            <a:pPr algn="r"/>
            <a:r>
              <a:rPr lang="en-US" sz="1400" dirty="0"/>
              <a:t>Complex case, </a:t>
            </a:r>
          </a:p>
          <a:p>
            <a:pPr algn="r"/>
            <a:r>
              <a:rPr lang="en-US" sz="1400" dirty="0"/>
              <a:t>Judgement-oriented</a:t>
            </a:r>
          </a:p>
        </p:txBody>
      </p:sp>
      <p:sp>
        <p:nvSpPr>
          <p:cNvPr id="11" name="TextBox 10">
            <a:extLst>
              <a:ext uri="{FF2B5EF4-FFF2-40B4-BE49-F238E27FC236}">
                <a16:creationId xmlns:a16="http://schemas.microsoft.com/office/drawing/2014/main" id="{3271F4AD-7EB8-4582-A830-821361B44B0F}"/>
              </a:ext>
            </a:extLst>
          </p:cNvPr>
          <p:cNvSpPr txBox="1"/>
          <p:nvPr/>
        </p:nvSpPr>
        <p:spPr>
          <a:xfrm>
            <a:off x="1518351" y="5105059"/>
            <a:ext cx="1286624" cy="584775"/>
          </a:xfrm>
          <a:prstGeom prst="rect">
            <a:avLst/>
          </a:prstGeom>
          <a:solidFill>
            <a:schemeClr val="tx2"/>
          </a:solidFill>
          <a:ln w="28575">
            <a:solidFill>
              <a:srgbClr val="0000FF"/>
            </a:solidFill>
          </a:ln>
        </p:spPr>
        <p:txBody>
          <a:bodyPr wrap="square" rtlCol="0">
            <a:spAutoFit/>
          </a:bodyPr>
          <a:lstStyle/>
          <a:p>
            <a:pPr algn="ctr"/>
            <a:r>
              <a:rPr lang="en-US" sz="1600" dirty="0"/>
              <a:t>FAQs</a:t>
            </a:r>
          </a:p>
          <a:p>
            <a:pPr algn="ctr"/>
            <a:r>
              <a:rPr lang="en-US" sz="1600" dirty="0"/>
              <a:t>Basic 101</a:t>
            </a:r>
          </a:p>
        </p:txBody>
      </p:sp>
      <p:sp>
        <p:nvSpPr>
          <p:cNvPr id="13" name="TextBox 12">
            <a:extLst>
              <a:ext uri="{FF2B5EF4-FFF2-40B4-BE49-F238E27FC236}">
                <a16:creationId xmlns:a16="http://schemas.microsoft.com/office/drawing/2014/main" id="{64FA1E5A-C9AA-4C49-A749-104CA03A8D46}"/>
              </a:ext>
            </a:extLst>
          </p:cNvPr>
          <p:cNvSpPr txBox="1"/>
          <p:nvPr/>
        </p:nvSpPr>
        <p:spPr>
          <a:xfrm>
            <a:off x="8332491" y="1978998"/>
            <a:ext cx="1404160" cy="584775"/>
          </a:xfrm>
          <a:prstGeom prst="rect">
            <a:avLst/>
          </a:prstGeom>
          <a:solidFill>
            <a:schemeClr val="accent3"/>
          </a:solidFill>
          <a:ln w="28575">
            <a:solidFill>
              <a:srgbClr val="0000FF"/>
            </a:solidFill>
          </a:ln>
        </p:spPr>
        <p:txBody>
          <a:bodyPr wrap="square" rtlCol="0">
            <a:spAutoFit/>
          </a:bodyPr>
          <a:lstStyle/>
          <a:p>
            <a:pPr algn="ctr"/>
            <a:r>
              <a:rPr lang="en-US" sz="1600" dirty="0"/>
              <a:t>Employee Concierge</a:t>
            </a:r>
          </a:p>
        </p:txBody>
      </p:sp>
      <p:sp>
        <p:nvSpPr>
          <p:cNvPr id="14" name="TextBox 13">
            <a:extLst>
              <a:ext uri="{FF2B5EF4-FFF2-40B4-BE49-F238E27FC236}">
                <a16:creationId xmlns:a16="http://schemas.microsoft.com/office/drawing/2014/main" id="{0EA15477-CC0F-4CCB-B911-DBA343E82D26}"/>
              </a:ext>
            </a:extLst>
          </p:cNvPr>
          <p:cNvSpPr txBox="1"/>
          <p:nvPr/>
        </p:nvSpPr>
        <p:spPr>
          <a:xfrm>
            <a:off x="9852396" y="1948324"/>
            <a:ext cx="1311677" cy="584775"/>
          </a:xfrm>
          <a:prstGeom prst="rect">
            <a:avLst/>
          </a:prstGeom>
          <a:solidFill>
            <a:schemeClr val="accent3"/>
          </a:solidFill>
          <a:ln w="28575">
            <a:solidFill>
              <a:srgbClr val="0000FF"/>
            </a:solidFill>
          </a:ln>
        </p:spPr>
        <p:txBody>
          <a:bodyPr wrap="square" rtlCol="0">
            <a:spAutoFit/>
          </a:bodyPr>
          <a:lstStyle/>
          <a:p>
            <a:pPr algn="ctr"/>
            <a:r>
              <a:rPr lang="en-US" sz="1600" dirty="0"/>
              <a:t>Collection Concierge</a:t>
            </a:r>
          </a:p>
        </p:txBody>
      </p:sp>
      <p:sp>
        <p:nvSpPr>
          <p:cNvPr id="15" name="TextBox 14">
            <a:extLst>
              <a:ext uri="{FF2B5EF4-FFF2-40B4-BE49-F238E27FC236}">
                <a16:creationId xmlns:a16="http://schemas.microsoft.com/office/drawing/2014/main" id="{0F2FF508-F1D8-4068-8DA3-C6CA03B099D1}"/>
              </a:ext>
            </a:extLst>
          </p:cNvPr>
          <p:cNvSpPr txBox="1"/>
          <p:nvPr/>
        </p:nvSpPr>
        <p:spPr>
          <a:xfrm>
            <a:off x="8312178" y="1303096"/>
            <a:ext cx="1424474" cy="584775"/>
          </a:xfrm>
          <a:prstGeom prst="rect">
            <a:avLst/>
          </a:prstGeom>
          <a:solidFill>
            <a:schemeClr val="accent3"/>
          </a:solidFill>
          <a:ln w="28575">
            <a:solidFill>
              <a:srgbClr val="0000FF"/>
            </a:solidFill>
          </a:ln>
        </p:spPr>
        <p:txBody>
          <a:bodyPr wrap="square" rtlCol="0">
            <a:spAutoFit/>
          </a:bodyPr>
          <a:lstStyle/>
          <a:p>
            <a:pPr algn="ctr"/>
            <a:r>
              <a:rPr lang="en-US" sz="1600" dirty="0"/>
              <a:t>Order Concierge</a:t>
            </a:r>
          </a:p>
        </p:txBody>
      </p:sp>
      <p:sp>
        <p:nvSpPr>
          <p:cNvPr id="16" name="Rounded Rectangle 4">
            <a:extLst>
              <a:ext uri="{FF2B5EF4-FFF2-40B4-BE49-F238E27FC236}">
                <a16:creationId xmlns:a16="http://schemas.microsoft.com/office/drawing/2014/main" id="{7FC19019-BCE6-4946-8D31-D7FD52007F6D}"/>
              </a:ext>
            </a:extLst>
          </p:cNvPr>
          <p:cNvSpPr/>
          <p:nvPr/>
        </p:nvSpPr>
        <p:spPr>
          <a:xfrm>
            <a:off x="8205867" y="1152320"/>
            <a:ext cx="3073952" cy="1609320"/>
          </a:xfrm>
          <a:prstGeom prst="roundRect">
            <a:avLst/>
          </a:prstGeom>
          <a:noFill/>
          <a:ln w="28575">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TextBox 16">
            <a:extLst>
              <a:ext uri="{FF2B5EF4-FFF2-40B4-BE49-F238E27FC236}">
                <a16:creationId xmlns:a16="http://schemas.microsoft.com/office/drawing/2014/main" id="{4F321170-9739-4D60-BE50-A77F2B839933}"/>
              </a:ext>
            </a:extLst>
          </p:cNvPr>
          <p:cNvSpPr txBox="1"/>
          <p:nvPr/>
        </p:nvSpPr>
        <p:spPr>
          <a:xfrm>
            <a:off x="9829615" y="1303096"/>
            <a:ext cx="1311677" cy="584775"/>
          </a:xfrm>
          <a:prstGeom prst="rect">
            <a:avLst/>
          </a:prstGeom>
          <a:solidFill>
            <a:schemeClr val="accent3"/>
          </a:solidFill>
          <a:ln w="28575">
            <a:solidFill>
              <a:srgbClr val="0000FF"/>
            </a:solidFill>
          </a:ln>
        </p:spPr>
        <p:txBody>
          <a:bodyPr wrap="square" rtlCol="0">
            <a:spAutoFit/>
          </a:bodyPr>
          <a:lstStyle/>
          <a:p>
            <a:pPr algn="ctr"/>
            <a:r>
              <a:rPr lang="en-US" sz="1600" dirty="0"/>
              <a:t>Provider Concierge</a:t>
            </a:r>
          </a:p>
        </p:txBody>
      </p:sp>
      <p:sp>
        <p:nvSpPr>
          <p:cNvPr id="18" name="TextBox 17">
            <a:extLst>
              <a:ext uri="{FF2B5EF4-FFF2-40B4-BE49-F238E27FC236}">
                <a16:creationId xmlns:a16="http://schemas.microsoft.com/office/drawing/2014/main" id="{391500F1-8E36-4FFF-92AB-ABDA5D0C446F}"/>
              </a:ext>
            </a:extLst>
          </p:cNvPr>
          <p:cNvSpPr txBox="1"/>
          <p:nvPr/>
        </p:nvSpPr>
        <p:spPr>
          <a:xfrm>
            <a:off x="8546129" y="842934"/>
            <a:ext cx="2596873" cy="252555"/>
          </a:xfrm>
          <a:prstGeom prst="rect">
            <a:avLst/>
          </a:prstGeom>
        </p:spPr>
        <p:txBody>
          <a:bodyPr vert="horz" wrap="square" lIns="0" tIns="0" rIns="0" bIns="0" rtlCol="0">
            <a:noAutofit/>
          </a:bodyPr>
          <a:lstStyle/>
          <a:p>
            <a:pPr algn="ctr"/>
            <a:r>
              <a:rPr lang="en-US" sz="1600" b="1" dirty="0"/>
              <a:t>Cognitive Concierge</a:t>
            </a:r>
          </a:p>
        </p:txBody>
      </p:sp>
      <p:sp>
        <p:nvSpPr>
          <p:cNvPr id="20" name="TextBox 19">
            <a:extLst>
              <a:ext uri="{FF2B5EF4-FFF2-40B4-BE49-F238E27FC236}">
                <a16:creationId xmlns:a16="http://schemas.microsoft.com/office/drawing/2014/main" id="{239882F3-D447-4F1C-A494-FAF9F472AC61}"/>
              </a:ext>
            </a:extLst>
          </p:cNvPr>
          <p:cNvSpPr txBox="1"/>
          <p:nvPr/>
        </p:nvSpPr>
        <p:spPr>
          <a:xfrm>
            <a:off x="5546689" y="2476724"/>
            <a:ext cx="2785802" cy="338554"/>
          </a:xfrm>
          <a:prstGeom prst="rect">
            <a:avLst/>
          </a:prstGeom>
          <a:solidFill>
            <a:schemeClr val="accent2">
              <a:lumMod val="40000"/>
              <a:lumOff val="60000"/>
            </a:schemeClr>
          </a:solidFill>
          <a:ln w="28575">
            <a:solidFill>
              <a:srgbClr val="0000FF"/>
            </a:solidFill>
          </a:ln>
        </p:spPr>
        <p:txBody>
          <a:bodyPr wrap="square" rtlCol="0">
            <a:spAutoFit/>
          </a:bodyPr>
          <a:lstStyle/>
          <a:p>
            <a:pPr algn="ctr"/>
            <a:r>
              <a:rPr lang="en-US" sz="1600" dirty="0"/>
              <a:t>Legal/Contract Advisors</a:t>
            </a:r>
          </a:p>
        </p:txBody>
      </p:sp>
      <p:sp>
        <p:nvSpPr>
          <p:cNvPr id="21" name="TextBox 20">
            <a:extLst>
              <a:ext uri="{FF2B5EF4-FFF2-40B4-BE49-F238E27FC236}">
                <a16:creationId xmlns:a16="http://schemas.microsoft.com/office/drawing/2014/main" id="{2A222785-C17D-49B0-B7A9-4767BE508B04}"/>
              </a:ext>
            </a:extLst>
          </p:cNvPr>
          <p:cNvSpPr txBox="1"/>
          <p:nvPr/>
        </p:nvSpPr>
        <p:spPr>
          <a:xfrm>
            <a:off x="7128026" y="2880534"/>
            <a:ext cx="1204465" cy="584775"/>
          </a:xfrm>
          <a:prstGeom prst="rect">
            <a:avLst/>
          </a:prstGeom>
          <a:solidFill>
            <a:schemeClr val="accent2"/>
          </a:solidFill>
          <a:ln w="28575">
            <a:solidFill>
              <a:srgbClr val="0000FF"/>
            </a:solidFill>
          </a:ln>
        </p:spPr>
        <p:txBody>
          <a:bodyPr wrap="square" rtlCol="0">
            <a:spAutoFit/>
          </a:bodyPr>
          <a:lstStyle/>
          <a:p>
            <a:pPr algn="ctr"/>
            <a:r>
              <a:rPr lang="en-US" sz="1600" dirty="0"/>
              <a:t>CPA Advisors</a:t>
            </a:r>
          </a:p>
        </p:txBody>
      </p:sp>
      <p:sp>
        <p:nvSpPr>
          <p:cNvPr id="22" name="Rectangle 21">
            <a:extLst>
              <a:ext uri="{FF2B5EF4-FFF2-40B4-BE49-F238E27FC236}">
                <a16:creationId xmlns:a16="http://schemas.microsoft.com/office/drawing/2014/main" id="{EDE4142C-D64A-46D5-B278-2B98F36475A1}"/>
              </a:ext>
            </a:extLst>
          </p:cNvPr>
          <p:cNvSpPr/>
          <p:nvPr/>
        </p:nvSpPr>
        <p:spPr>
          <a:xfrm>
            <a:off x="5546689" y="2873747"/>
            <a:ext cx="1528209" cy="830997"/>
          </a:xfrm>
          <a:prstGeom prst="rect">
            <a:avLst/>
          </a:prstGeom>
          <a:solidFill>
            <a:schemeClr val="accent2"/>
          </a:solidFill>
          <a:ln w="28575">
            <a:solidFill>
              <a:srgbClr val="0000FF"/>
            </a:solidFill>
          </a:ln>
        </p:spPr>
        <p:txBody>
          <a:bodyPr wrap="square">
            <a:spAutoFit/>
          </a:bodyPr>
          <a:lstStyle/>
          <a:p>
            <a:pPr algn="ctr"/>
            <a:r>
              <a:rPr lang="en-US" sz="1600" dirty="0"/>
              <a:t>Regulatory Compliance Advisors</a:t>
            </a:r>
          </a:p>
        </p:txBody>
      </p:sp>
      <p:sp>
        <p:nvSpPr>
          <p:cNvPr id="23" name="Rounded Rectangle 4">
            <a:extLst>
              <a:ext uri="{FF2B5EF4-FFF2-40B4-BE49-F238E27FC236}">
                <a16:creationId xmlns:a16="http://schemas.microsoft.com/office/drawing/2014/main" id="{1D315ACE-91AF-4E21-877D-7B24D96E9687}"/>
              </a:ext>
            </a:extLst>
          </p:cNvPr>
          <p:cNvSpPr/>
          <p:nvPr/>
        </p:nvSpPr>
        <p:spPr>
          <a:xfrm>
            <a:off x="5358606" y="2342494"/>
            <a:ext cx="3111209" cy="1483362"/>
          </a:xfrm>
          <a:prstGeom prst="roundRect">
            <a:avLst/>
          </a:prstGeom>
          <a:noFill/>
          <a:ln w="28575">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4" name="TextBox 23">
            <a:extLst>
              <a:ext uri="{FF2B5EF4-FFF2-40B4-BE49-F238E27FC236}">
                <a16:creationId xmlns:a16="http://schemas.microsoft.com/office/drawing/2014/main" id="{797595C3-7919-4331-ABCC-2D185A71F319}"/>
              </a:ext>
            </a:extLst>
          </p:cNvPr>
          <p:cNvSpPr txBox="1"/>
          <p:nvPr/>
        </p:nvSpPr>
        <p:spPr>
          <a:xfrm>
            <a:off x="5747763" y="1846442"/>
            <a:ext cx="2468982" cy="356334"/>
          </a:xfrm>
          <a:prstGeom prst="rect">
            <a:avLst/>
          </a:prstGeom>
        </p:spPr>
        <p:txBody>
          <a:bodyPr vert="horz" wrap="square" lIns="0" tIns="0" rIns="0" bIns="0" rtlCol="0">
            <a:noAutofit/>
          </a:bodyPr>
          <a:lstStyle/>
          <a:p>
            <a:pPr algn="ctr"/>
            <a:r>
              <a:rPr lang="en-US" sz="1600" b="1" dirty="0"/>
              <a:t>Professional</a:t>
            </a:r>
          </a:p>
          <a:p>
            <a:pPr algn="ctr"/>
            <a:r>
              <a:rPr lang="en-US" sz="1600" b="1" dirty="0"/>
              <a:t> Advisors</a:t>
            </a:r>
          </a:p>
        </p:txBody>
      </p:sp>
      <p:sp>
        <p:nvSpPr>
          <p:cNvPr id="25" name="TextBox 24">
            <a:extLst>
              <a:ext uri="{FF2B5EF4-FFF2-40B4-BE49-F238E27FC236}">
                <a16:creationId xmlns:a16="http://schemas.microsoft.com/office/drawing/2014/main" id="{75092093-F87E-4608-98D9-5097B051CEA3}"/>
              </a:ext>
            </a:extLst>
          </p:cNvPr>
          <p:cNvSpPr txBox="1"/>
          <p:nvPr/>
        </p:nvSpPr>
        <p:spPr>
          <a:xfrm>
            <a:off x="1147722" y="4590116"/>
            <a:ext cx="2020244" cy="265346"/>
          </a:xfrm>
          <a:prstGeom prst="rect">
            <a:avLst/>
          </a:prstGeom>
        </p:spPr>
        <p:txBody>
          <a:bodyPr vert="horz" wrap="square" lIns="0" tIns="0" rIns="0" bIns="0" rtlCol="0">
            <a:noAutofit/>
          </a:bodyPr>
          <a:lstStyle/>
          <a:p>
            <a:pPr algn="ctr"/>
            <a:r>
              <a:rPr lang="en-US" sz="1600" b="1" dirty="0"/>
              <a:t>Basic </a:t>
            </a:r>
          </a:p>
          <a:p>
            <a:pPr algn="ctr"/>
            <a:r>
              <a:rPr lang="en-US" sz="1600" b="1" dirty="0"/>
              <a:t>Chatbot</a:t>
            </a:r>
          </a:p>
        </p:txBody>
      </p:sp>
      <p:sp>
        <p:nvSpPr>
          <p:cNvPr id="27" name="TextBox 26">
            <a:extLst>
              <a:ext uri="{FF2B5EF4-FFF2-40B4-BE49-F238E27FC236}">
                <a16:creationId xmlns:a16="http://schemas.microsoft.com/office/drawing/2014/main" id="{6809D8F8-1120-4386-910C-16E84E214BBA}"/>
              </a:ext>
            </a:extLst>
          </p:cNvPr>
          <p:cNvSpPr txBox="1"/>
          <p:nvPr/>
        </p:nvSpPr>
        <p:spPr>
          <a:xfrm>
            <a:off x="3048190" y="3842004"/>
            <a:ext cx="2169405" cy="584775"/>
          </a:xfrm>
          <a:prstGeom prst="rect">
            <a:avLst/>
          </a:prstGeom>
          <a:solidFill>
            <a:schemeClr val="accent1">
              <a:lumMod val="20000"/>
              <a:lumOff val="80000"/>
            </a:schemeClr>
          </a:solidFill>
          <a:ln w="28575">
            <a:solidFill>
              <a:srgbClr val="0000FF"/>
            </a:solidFill>
          </a:ln>
        </p:spPr>
        <p:txBody>
          <a:bodyPr wrap="square" rtlCol="0">
            <a:spAutoFit/>
          </a:bodyPr>
          <a:lstStyle/>
          <a:p>
            <a:pPr algn="ctr"/>
            <a:r>
              <a:rPr lang="en-US" sz="1600" dirty="0"/>
              <a:t>Tech Support Assistant</a:t>
            </a:r>
          </a:p>
        </p:txBody>
      </p:sp>
      <p:sp>
        <p:nvSpPr>
          <p:cNvPr id="28" name="Rounded Rectangle 4">
            <a:extLst>
              <a:ext uri="{FF2B5EF4-FFF2-40B4-BE49-F238E27FC236}">
                <a16:creationId xmlns:a16="http://schemas.microsoft.com/office/drawing/2014/main" id="{4CAAE79B-C069-481C-B682-C8FFE57D9DA8}"/>
              </a:ext>
            </a:extLst>
          </p:cNvPr>
          <p:cNvSpPr/>
          <p:nvPr/>
        </p:nvSpPr>
        <p:spPr>
          <a:xfrm>
            <a:off x="2865503" y="3739356"/>
            <a:ext cx="2567245" cy="1625245"/>
          </a:xfrm>
          <a:prstGeom prst="roundRect">
            <a:avLst/>
          </a:prstGeom>
          <a:noFill/>
          <a:ln w="28575">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TextBox 28">
            <a:extLst>
              <a:ext uri="{FF2B5EF4-FFF2-40B4-BE49-F238E27FC236}">
                <a16:creationId xmlns:a16="http://schemas.microsoft.com/office/drawing/2014/main" id="{F2DFA245-25BB-4410-BBB2-03F54B238A3A}"/>
              </a:ext>
            </a:extLst>
          </p:cNvPr>
          <p:cNvSpPr txBox="1"/>
          <p:nvPr/>
        </p:nvSpPr>
        <p:spPr>
          <a:xfrm>
            <a:off x="3101933" y="3211592"/>
            <a:ext cx="2020244" cy="265346"/>
          </a:xfrm>
          <a:prstGeom prst="rect">
            <a:avLst/>
          </a:prstGeom>
        </p:spPr>
        <p:txBody>
          <a:bodyPr vert="horz" wrap="square" lIns="0" tIns="0" rIns="0" bIns="0" rtlCol="0">
            <a:noAutofit/>
          </a:bodyPr>
          <a:lstStyle/>
          <a:p>
            <a:pPr algn="ctr"/>
            <a:r>
              <a:rPr lang="en-US" sz="1600" b="1" dirty="0"/>
              <a:t>Virtual </a:t>
            </a:r>
          </a:p>
          <a:p>
            <a:pPr algn="ctr"/>
            <a:r>
              <a:rPr lang="en-US" sz="1600" b="1" dirty="0"/>
              <a:t>Assistant</a:t>
            </a:r>
          </a:p>
        </p:txBody>
      </p:sp>
      <p:sp>
        <p:nvSpPr>
          <p:cNvPr id="30" name="TextBox 29">
            <a:extLst>
              <a:ext uri="{FF2B5EF4-FFF2-40B4-BE49-F238E27FC236}">
                <a16:creationId xmlns:a16="http://schemas.microsoft.com/office/drawing/2014/main" id="{E44F809D-007E-414B-8820-BA6B491CB573}"/>
              </a:ext>
            </a:extLst>
          </p:cNvPr>
          <p:cNvSpPr txBox="1"/>
          <p:nvPr/>
        </p:nvSpPr>
        <p:spPr>
          <a:xfrm>
            <a:off x="3048190" y="4590116"/>
            <a:ext cx="2169405" cy="584775"/>
          </a:xfrm>
          <a:prstGeom prst="rect">
            <a:avLst/>
          </a:prstGeom>
          <a:solidFill>
            <a:schemeClr val="accent1"/>
          </a:solidFill>
          <a:ln w="28575">
            <a:solidFill>
              <a:srgbClr val="0000FF"/>
            </a:solidFill>
          </a:ln>
        </p:spPr>
        <p:txBody>
          <a:bodyPr wrap="square" rtlCol="0">
            <a:spAutoFit/>
          </a:bodyPr>
          <a:lstStyle/>
          <a:p>
            <a:pPr algn="ctr"/>
            <a:r>
              <a:rPr lang="en-US" sz="1600" dirty="0"/>
              <a:t>Customer Support Assistant</a:t>
            </a:r>
          </a:p>
        </p:txBody>
      </p:sp>
      <p:sp>
        <p:nvSpPr>
          <p:cNvPr id="33" name="TextBox 32">
            <a:extLst>
              <a:ext uri="{FF2B5EF4-FFF2-40B4-BE49-F238E27FC236}">
                <a16:creationId xmlns:a16="http://schemas.microsoft.com/office/drawing/2014/main" id="{5CA235FC-B4EE-4EE0-A634-08295A93791B}"/>
              </a:ext>
            </a:extLst>
          </p:cNvPr>
          <p:cNvSpPr txBox="1"/>
          <p:nvPr/>
        </p:nvSpPr>
        <p:spPr>
          <a:xfrm>
            <a:off x="-148712" y="5322971"/>
            <a:ext cx="1465999" cy="523220"/>
          </a:xfrm>
          <a:prstGeom prst="rect">
            <a:avLst/>
          </a:prstGeom>
          <a:noFill/>
        </p:spPr>
        <p:txBody>
          <a:bodyPr wrap="squar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Shallow simple relationships</a:t>
            </a:r>
          </a:p>
        </p:txBody>
      </p:sp>
      <p:sp>
        <p:nvSpPr>
          <p:cNvPr id="34" name="TextBox 33">
            <a:extLst>
              <a:ext uri="{FF2B5EF4-FFF2-40B4-BE49-F238E27FC236}">
                <a16:creationId xmlns:a16="http://schemas.microsoft.com/office/drawing/2014/main" id="{D91048CB-2FE1-4812-B566-C1D0B737C365}"/>
              </a:ext>
            </a:extLst>
          </p:cNvPr>
          <p:cNvSpPr txBox="1"/>
          <p:nvPr/>
        </p:nvSpPr>
        <p:spPr>
          <a:xfrm>
            <a:off x="-201612" y="913802"/>
            <a:ext cx="1500553" cy="523220"/>
          </a:xfrm>
          <a:prstGeom prst="rect">
            <a:avLst/>
          </a:prstGeom>
          <a:noFill/>
        </p:spPr>
        <p:txBody>
          <a:bodyPr wrap="squar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Deep complex relationships</a:t>
            </a:r>
          </a:p>
        </p:txBody>
      </p:sp>
    </p:spTree>
    <p:extLst>
      <p:ext uri="{BB962C8B-B14F-4D97-AF65-F5344CB8AC3E}">
        <p14:creationId xmlns:p14="http://schemas.microsoft.com/office/powerpoint/2010/main" val="3112471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83E5D9-65C7-4473-A8B1-FECC83E6FBE5}"/>
              </a:ext>
            </a:extLst>
          </p:cNvPr>
          <p:cNvSpPr>
            <a:spLocks noGrp="1"/>
          </p:cNvSpPr>
          <p:nvPr>
            <p:ph type="sldNum" sz="quarter" idx="12"/>
          </p:nvPr>
        </p:nvSpPr>
        <p:spPr>
          <a:xfrm>
            <a:off x="11366873" y="6156061"/>
            <a:ext cx="334195" cy="192287"/>
          </a:xfrm>
        </p:spPr>
        <p:txBody>
          <a:bodyPr/>
          <a:lstStyle/>
          <a:p>
            <a:fld id="{0D558541-60C9-42A2-8392-FF12533A6B7A}" type="slidenum">
              <a:rPr lang="en-US" smtClean="0"/>
              <a:pPr/>
              <a:t>12</a:t>
            </a:fld>
            <a:endParaRPr lang="en-US" dirty="0"/>
          </a:p>
        </p:txBody>
      </p:sp>
      <p:sp>
        <p:nvSpPr>
          <p:cNvPr id="3" name="Title 2">
            <a:extLst>
              <a:ext uri="{FF2B5EF4-FFF2-40B4-BE49-F238E27FC236}">
                <a16:creationId xmlns:a16="http://schemas.microsoft.com/office/drawing/2014/main" id="{656B1D40-B553-47B7-92F7-09B079FA5837}"/>
              </a:ext>
            </a:extLst>
          </p:cNvPr>
          <p:cNvSpPr>
            <a:spLocks noGrp="1"/>
          </p:cNvSpPr>
          <p:nvPr>
            <p:ph type="title"/>
          </p:nvPr>
        </p:nvSpPr>
        <p:spPr>
          <a:xfrm>
            <a:off x="345018" y="332076"/>
            <a:ext cx="11356050" cy="776139"/>
          </a:xfrm>
        </p:spPr>
        <p:txBody>
          <a:bodyPr/>
          <a:lstStyle/>
          <a:p>
            <a:r>
              <a:rPr lang="en-US" dirty="0"/>
              <a:t>CHATBOT continuum</a:t>
            </a:r>
          </a:p>
        </p:txBody>
      </p:sp>
      <p:sp>
        <p:nvSpPr>
          <p:cNvPr id="9" name="Shape 419">
            <a:extLst>
              <a:ext uri="{FF2B5EF4-FFF2-40B4-BE49-F238E27FC236}">
                <a16:creationId xmlns:a16="http://schemas.microsoft.com/office/drawing/2014/main" id="{C079E6B3-3540-4216-8430-1981F9ABDFA2}"/>
              </a:ext>
            </a:extLst>
          </p:cNvPr>
          <p:cNvSpPr/>
          <p:nvPr/>
        </p:nvSpPr>
        <p:spPr>
          <a:xfrm>
            <a:off x="669457" y="2011390"/>
            <a:ext cx="1794659" cy="323165"/>
          </a:xfrm>
          <a:prstGeom prst="rect">
            <a:avLst/>
          </a:prstGeom>
          <a:ln w="12700">
            <a:miter lim="400000"/>
          </a:ln>
          <a:extLst>
            <a:ext uri="{C572A759-6A51-4108-AA02-DFA0A04FC94B}">
              <ma14:wrappingTextBoxFlag xmlns="" xmlns:ma14="http://schemas.microsoft.com/office/mac/drawingml/2011/main" val="1"/>
            </a:ext>
          </a:extLst>
        </p:spPr>
        <p:txBody>
          <a:bodyPr lIns="22860" rIns="22860">
            <a:spAutoFit/>
          </a:bodyPr>
          <a:lstStyle>
            <a:lvl1pPr algn="l" defTabSz="1828433">
              <a:defRPr sz="3000">
                <a:solidFill>
                  <a:srgbClr val="53585F"/>
                </a:solidFill>
                <a:uFill>
                  <a:solidFill>
                    <a:srgbClr val="7F7F7F"/>
                  </a:solidFill>
                </a:uFill>
                <a:latin typeface="Graphik Medium"/>
                <a:ea typeface="Graphik Medium"/>
                <a:cs typeface="Graphik Medium"/>
                <a:sym typeface="Graphik Medium"/>
              </a:defRPr>
            </a:lvl1pPr>
          </a:lstStyle>
          <a:p>
            <a:pPr defTabSz="914217" hangingPunct="0"/>
            <a:r>
              <a:rPr lang="en-US" sz="1500" kern="0" dirty="0"/>
              <a:t>Basic </a:t>
            </a:r>
            <a:r>
              <a:rPr sz="1500" kern="0" dirty="0"/>
              <a:t>Chat</a:t>
            </a:r>
            <a:r>
              <a:rPr lang="en-US" sz="1500" kern="0" dirty="0"/>
              <a:t>b</a:t>
            </a:r>
            <a:r>
              <a:rPr sz="1500" kern="0" dirty="0"/>
              <a:t>ot </a:t>
            </a:r>
          </a:p>
        </p:txBody>
      </p:sp>
      <p:sp>
        <p:nvSpPr>
          <p:cNvPr id="10" name="Shape 420">
            <a:extLst>
              <a:ext uri="{FF2B5EF4-FFF2-40B4-BE49-F238E27FC236}">
                <a16:creationId xmlns:a16="http://schemas.microsoft.com/office/drawing/2014/main" id="{58EA274E-81D2-4E3F-B877-32B2EED5B1A7}"/>
              </a:ext>
            </a:extLst>
          </p:cNvPr>
          <p:cNvSpPr/>
          <p:nvPr/>
        </p:nvSpPr>
        <p:spPr>
          <a:xfrm>
            <a:off x="3238334" y="1915200"/>
            <a:ext cx="2249781" cy="323165"/>
          </a:xfrm>
          <a:prstGeom prst="rect">
            <a:avLst/>
          </a:prstGeom>
          <a:ln w="12700">
            <a:miter lim="400000"/>
          </a:ln>
          <a:extLst>
            <a:ext uri="{C572A759-6A51-4108-AA02-DFA0A04FC94B}">
              <ma14:wrappingTextBoxFlag xmlns="" xmlns:ma14="http://schemas.microsoft.com/office/mac/drawingml/2011/main" val="1"/>
            </a:ext>
          </a:extLst>
        </p:spPr>
        <p:txBody>
          <a:bodyPr lIns="22860" rIns="22860">
            <a:spAutoFit/>
          </a:bodyPr>
          <a:lstStyle>
            <a:lvl1pPr algn="l" defTabSz="1828433">
              <a:lnSpc>
                <a:spcPct val="150000"/>
              </a:lnSpc>
              <a:spcBef>
                <a:spcPts val="200"/>
              </a:spcBef>
              <a:defRPr sz="2000">
                <a:solidFill>
                  <a:srgbClr val="53585F"/>
                </a:solidFill>
                <a:uFill>
                  <a:solidFill>
                    <a:srgbClr val="7F7F7F"/>
                  </a:solidFill>
                </a:uFill>
                <a:latin typeface="Graphik Regular"/>
                <a:ea typeface="Graphik Regular"/>
                <a:cs typeface="Graphik Regular"/>
                <a:sym typeface="Graphik Regular"/>
              </a:defRPr>
            </a:lvl1pPr>
          </a:lstStyle>
          <a:p>
            <a:pPr defTabSz="914217" hangingPunct="0">
              <a:spcBef>
                <a:spcPts val="100"/>
              </a:spcBef>
            </a:pPr>
            <a:r>
              <a:rPr sz="1000" kern="0" dirty="0"/>
              <a:t>Upload Q&amp;A pairs</a:t>
            </a:r>
          </a:p>
        </p:txBody>
      </p:sp>
      <p:sp>
        <p:nvSpPr>
          <p:cNvPr id="11" name="Shape 421">
            <a:extLst>
              <a:ext uri="{FF2B5EF4-FFF2-40B4-BE49-F238E27FC236}">
                <a16:creationId xmlns:a16="http://schemas.microsoft.com/office/drawing/2014/main" id="{89EC088C-DE8C-429A-BB22-236C52B5FC59}"/>
              </a:ext>
            </a:extLst>
          </p:cNvPr>
          <p:cNvSpPr/>
          <p:nvPr/>
        </p:nvSpPr>
        <p:spPr>
          <a:xfrm>
            <a:off x="669457" y="2762189"/>
            <a:ext cx="2107245" cy="323165"/>
          </a:xfrm>
          <a:prstGeom prst="rect">
            <a:avLst/>
          </a:prstGeom>
          <a:ln w="12700">
            <a:miter lim="400000"/>
          </a:ln>
          <a:extLst>
            <a:ext uri="{C572A759-6A51-4108-AA02-DFA0A04FC94B}">
              <ma14:wrappingTextBoxFlag xmlns="" xmlns:ma14="http://schemas.microsoft.com/office/mac/drawingml/2011/main" val="1"/>
            </a:ext>
          </a:extLst>
        </p:spPr>
        <p:txBody>
          <a:bodyPr lIns="22860" rIns="22860">
            <a:spAutoFit/>
          </a:bodyPr>
          <a:lstStyle>
            <a:lvl1pPr algn="l" defTabSz="1828433">
              <a:defRPr sz="3000">
                <a:solidFill>
                  <a:srgbClr val="53585F"/>
                </a:solidFill>
                <a:uFill>
                  <a:solidFill>
                    <a:srgbClr val="7F7F7F"/>
                  </a:solidFill>
                </a:uFill>
                <a:latin typeface="Graphik Medium"/>
                <a:ea typeface="Graphik Medium"/>
                <a:cs typeface="Graphik Medium"/>
                <a:sym typeface="Graphik Medium"/>
              </a:defRPr>
            </a:lvl1pPr>
          </a:lstStyle>
          <a:p>
            <a:pPr defTabSz="914217" hangingPunct="0"/>
            <a:r>
              <a:rPr lang="en-US" sz="1500" kern="0" dirty="0"/>
              <a:t>Virtual Assistant</a:t>
            </a:r>
            <a:endParaRPr sz="1500" kern="0" dirty="0"/>
          </a:p>
        </p:txBody>
      </p:sp>
      <p:sp>
        <p:nvSpPr>
          <p:cNvPr id="13" name="Shape 422">
            <a:extLst>
              <a:ext uri="{FF2B5EF4-FFF2-40B4-BE49-F238E27FC236}">
                <a16:creationId xmlns:a16="http://schemas.microsoft.com/office/drawing/2014/main" id="{7E454D51-329A-4F0B-A2C4-5954AA3948BA}"/>
              </a:ext>
            </a:extLst>
          </p:cNvPr>
          <p:cNvSpPr/>
          <p:nvPr/>
        </p:nvSpPr>
        <p:spPr>
          <a:xfrm>
            <a:off x="669457" y="3791261"/>
            <a:ext cx="1904168" cy="553998"/>
          </a:xfrm>
          <a:prstGeom prst="rect">
            <a:avLst/>
          </a:prstGeom>
          <a:ln w="12700">
            <a:miter lim="400000"/>
          </a:ln>
          <a:extLst>
            <a:ext uri="{C572A759-6A51-4108-AA02-DFA0A04FC94B}">
              <ma14:wrappingTextBoxFlag xmlns="" xmlns:ma14="http://schemas.microsoft.com/office/mac/drawingml/2011/main" val="1"/>
            </a:ext>
          </a:extLst>
        </p:spPr>
        <p:txBody>
          <a:bodyPr lIns="22860" rIns="22860">
            <a:spAutoFit/>
          </a:bodyPr>
          <a:lstStyle>
            <a:lvl1pPr algn="l" defTabSz="1828433">
              <a:defRPr sz="3000">
                <a:solidFill>
                  <a:srgbClr val="53585F"/>
                </a:solidFill>
                <a:uFill>
                  <a:solidFill>
                    <a:srgbClr val="7F7F7F"/>
                  </a:solidFill>
                </a:uFill>
                <a:latin typeface="Graphik Medium"/>
                <a:ea typeface="Graphik Medium"/>
                <a:cs typeface="Graphik Medium"/>
                <a:sym typeface="Graphik Medium"/>
              </a:defRPr>
            </a:lvl1pPr>
          </a:lstStyle>
          <a:p>
            <a:pPr defTabSz="914217" hangingPunct="0"/>
            <a:r>
              <a:rPr lang="en-US" sz="1500" kern="0" dirty="0"/>
              <a:t>Professional Advisor </a:t>
            </a:r>
            <a:endParaRPr sz="1500" kern="0" dirty="0"/>
          </a:p>
        </p:txBody>
      </p:sp>
      <p:sp>
        <p:nvSpPr>
          <p:cNvPr id="16" name="Shape 423">
            <a:extLst>
              <a:ext uri="{FF2B5EF4-FFF2-40B4-BE49-F238E27FC236}">
                <a16:creationId xmlns:a16="http://schemas.microsoft.com/office/drawing/2014/main" id="{2BD05054-3DAC-45DB-9453-EDFA0553F695}"/>
              </a:ext>
            </a:extLst>
          </p:cNvPr>
          <p:cNvSpPr/>
          <p:nvPr/>
        </p:nvSpPr>
        <p:spPr>
          <a:xfrm>
            <a:off x="669457" y="4912666"/>
            <a:ext cx="1951238" cy="323165"/>
          </a:xfrm>
          <a:prstGeom prst="rect">
            <a:avLst/>
          </a:prstGeom>
          <a:ln w="12700">
            <a:miter lim="400000"/>
          </a:ln>
          <a:extLst>
            <a:ext uri="{C572A759-6A51-4108-AA02-DFA0A04FC94B}">
              <ma14:wrappingTextBoxFlag xmlns="" xmlns:ma14="http://schemas.microsoft.com/office/mac/drawingml/2011/main" val="1"/>
            </a:ext>
          </a:extLst>
        </p:spPr>
        <p:txBody>
          <a:bodyPr lIns="22860" rIns="22860">
            <a:spAutoFit/>
          </a:bodyPr>
          <a:lstStyle>
            <a:lvl1pPr algn="l" defTabSz="1828433">
              <a:defRPr sz="3000">
                <a:solidFill>
                  <a:srgbClr val="53585F"/>
                </a:solidFill>
                <a:uFill>
                  <a:solidFill>
                    <a:srgbClr val="7F7F7F"/>
                  </a:solidFill>
                </a:uFill>
                <a:latin typeface="Graphik Medium"/>
                <a:ea typeface="Graphik Medium"/>
                <a:cs typeface="Graphik Medium"/>
                <a:sym typeface="Graphik Medium"/>
              </a:defRPr>
            </a:lvl1pPr>
          </a:lstStyle>
          <a:p>
            <a:pPr defTabSz="914217" hangingPunct="0"/>
            <a:r>
              <a:rPr lang="en-US" sz="1500" kern="0" dirty="0"/>
              <a:t>Cognitive Concierge</a:t>
            </a:r>
            <a:endParaRPr sz="1500" kern="0" dirty="0"/>
          </a:p>
        </p:txBody>
      </p:sp>
      <p:sp>
        <p:nvSpPr>
          <p:cNvPr id="18" name="Shape 424">
            <a:extLst>
              <a:ext uri="{FF2B5EF4-FFF2-40B4-BE49-F238E27FC236}">
                <a16:creationId xmlns:a16="http://schemas.microsoft.com/office/drawing/2014/main" id="{242B98B9-EDE8-4E5E-AC8F-12B7E545E881}"/>
              </a:ext>
            </a:extLst>
          </p:cNvPr>
          <p:cNvSpPr/>
          <p:nvPr/>
        </p:nvSpPr>
        <p:spPr>
          <a:xfrm>
            <a:off x="3238334" y="2717234"/>
            <a:ext cx="2157208" cy="553998"/>
          </a:xfrm>
          <a:prstGeom prst="rect">
            <a:avLst/>
          </a:prstGeom>
          <a:ln w="12700">
            <a:miter lim="400000"/>
          </a:ln>
          <a:extLst>
            <a:ext uri="{C572A759-6A51-4108-AA02-DFA0A04FC94B}">
              <ma14:wrappingTextBoxFlag xmlns="" xmlns:ma14="http://schemas.microsoft.com/office/mac/drawingml/2011/main" val="1"/>
            </a:ext>
          </a:extLst>
        </p:spPr>
        <p:txBody>
          <a:bodyPr lIns="22860" rIns="22860">
            <a:spAutoFit/>
          </a:bodyPr>
          <a:lstStyle>
            <a:lvl1pPr algn="l" defTabSz="1828433">
              <a:lnSpc>
                <a:spcPct val="150000"/>
              </a:lnSpc>
              <a:spcBef>
                <a:spcPts val="200"/>
              </a:spcBef>
              <a:defRPr sz="2000">
                <a:solidFill>
                  <a:srgbClr val="53585F"/>
                </a:solidFill>
                <a:uFill>
                  <a:solidFill>
                    <a:srgbClr val="7F7F7F"/>
                  </a:solidFill>
                </a:uFill>
                <a:latin typeface="Graphik Regular"/>
                <a:ea typeface="Graphik Regular"/>
                <a:cs typeface="Graphik Regular"/>
                <a:sym typeface="Graphik Regular"/>
              </a:defRPr>
            </a:lvl1pPr>
          </a:lstStyle>
          <a:p>
            <a:pPr defTabSz="914217" hangingPunct="0">
              <a:spcBef>
                <a:spcPts val="100"/>
              </a:spcBef>
            </a:pPr>
            <a:r>
              <a:rPr sz="1000" kern="0" dirty="0"/>
              <a:t>Upload Q&amp;A pairs, curated corpus of knowledge, AI training</a:t>
            </a:r>
          </a:p>
        </p:txBody>
      </p:sp>
      <p:sp>
        <p:nvSpPr>
          <p:cNvPr id="19" name="Shape 425">
            <a:extLst>
              <a:ext uri="{FF2B5EF4-FFF2-40B4-BE49-F238E27FC236}">
                <a16:creationId xmlns:a16="http://schemas.microsoft.com/office/drawing/2014/main" id="{6283477B-2324-488D-9442-2913526DA9A6}"/>
              </a:ext>
            </a:extLst>
          </p:cNvPr>
          <p:cNvSpPr/>
          <p:nvPr/>
        </p:nvSpPr>
        <p:spPr>
          <a:xfrm>
            <a:off x="3266902" y="3559558"/>
            <a:ext cx="2249781" cy="323165"/>
          </a:xfrm>
          <a:prstGeom prst="rect">
            <a:avLst/>
          </a:prstGeom>
          <a:ln w="12700">
            <a:miter lim="400000"/>
          </a:ln>
          <a:extLst>
            <a:ext uri="{C572A759-6A51-4108-AA02-DFA0A04FC94B}">
              <ma14:wrappingTextBoxFlag xmlns="" xmlns:ma14="http://schemas.microsoft.com/office/mac/drawingml/2011/main" val="1"/>
            </a:ext>
          </a:extLst>
        </p:spPr>
        <p:txBody>
          <a:bodyPr lIns="22860" rIns="22860">
            <a:spAutoFit/>
          </a:bodyPr>
          <a:lstStyle>
            <a:lvl1pPr algn="l" defTabSz="1828433">
              <a:lnSpc>
                <a:spcPct val="150000"/>
              </a:lnSpc>
              <a:spcBef>
                <a:spcPts val="200"/>
              </a:spcBef>
              <a:defRPr sz="2000">
                <a:solidFill>
                  <a:srgbClr val="53585F"/>
                </a:solidFill>
                <a:uFill>
                  <a:solidFill>
                    <a:srgbClr val="7F7F7F"/>
                  </a:solidFill>
                </a:uFill>
                <a:latin typeface="Graphik Regular"/>
                <a:ea typeface="Graphik Regular"/>
                <a:cs typeface="Graphik Regular"/>
                <a:sym typeface="Graphik Regular"/>
              </a:defRPr>
            </a:lvl1pPr>
          </a:lstStyle>
          <a:p>
            <a:pPr defTabSz="914217" hangingPunct="0">
              <a:spcBef>
                <a:spcPts val="100"/>
              </a:spcBef>
            </a:pPr>
            <a:r>
              <a:rPr lang="en-US" sz="1000" kern="0" dirty="0"/>
              <a:t>All of the above +</a:t>
            </a:r>
            <a:r>
              <a:rPr sz="1000" kern="0" dirty="0"/>
              <a:t> machine learning</a:t>
            </a:r>
          </a:p>
        </p:txBody>
      </p:sp>
      <p:sp>
        <p:nvSpPr>
          <p:cNvPr id="20" name="Shape 426">
            <a:extLst>
              <a:ext uri="{FF2B5EF4-FFF2-40B4-BE49-F238E27FC236}">
                <a16:creationId xmlns:a16="http://schemas.microsoft.com/office/drawing/2014/main" id="{5242CBAB-8930-4F66-A800-D7BB732B80E7}"/>
              </a:ext>
            </a:extLst>
          </p:cNvPr>
          <p:cNvSpPr/>
          <p:nvPr/>
        </p:nvSpPr>
        <p:spPr>
          <a:xfrm>
            <a:off x="6015603" y="4963497"/>
            <a:ext cx="2249780" cy="553998"/>
          </a:xfrm>
          <a:prstGeom prst="rect">
            <a:avLst/>
          </a:prstGeom>
          <a:ln w="12700">
            <a:miter lim="400000"/>
          </a:ln>
          <a:extLst>
            <a:ext uri="{C572A759-6A51-4108-AA02-DFA0A04FC94B}">
              <ma14:wrappingTextBoxFlag xmlns="" xmlns:ma14="http://schemas.microsoft.com/office/mac/drawingml/2011/main" val="1"/>
            </a:ext>
          </a:extLst>
        </p:spPr>
        <p:txBody>
          <a:bodyPr lIns="22860" rIns="22860">
            <a:spAutoFit/>
          </a:bodyPr>
          <a:lstStyle>
            <a:lvl1pPr algn="l" defTabSz="1828433">
              <a:lnSpc>
                <a:spcPct val="150000"/>
              </a:lnSpc>
              <a:spcBef>
                <a:spcPts val="200"/>
              </a:spcBef>
              <a:defRPr sz="2000">
                <a:solidFill>
                  <a:srgbClr val="53585F"/>
                </a:solidFill>
                <a:uFill>
                  <a:solidFill>
                    <a:srgbClr val="7F7F7F"/>
                  </a:solidFill>
                </a:uFill>
                <a:latin typeface="Graphik Regular"/>
                <a:ea typeface="Graphik Regular"/>
                <a:cs typeface="Graphik Regular"/>
                <a:sym typeface="Graphik Regular"/>
              </a:defRPr>
            </a:lvl1pPr>
          </a:lstStyle>
          <a:p>
            <a:pPr defTabSz="914217" hangingPunct="0">
              <a:spcBef>
                <a:spcPts val="100"/>
              </a:spcBef>
            </a:pPr>
            <a:r>
              <a:rPr sz="1000" kern="0" dirty="0"/>
              <a:t>Chat or (biometric) voice w/human avatar.</a:t>
            </a:r>
          </a:p>
        </p:txBody>
      </p:sp>
      <p:sp>
        <p:nvSpPr>
          <p:cNvPr id="22" name="Shape 429">
            <a:extLst>
              <a:ext uri="{FF2B5EF4-FFF2-40B4-BE49-F238E27FC236}">
                <a16:creationId xmlns:a16="http://schemas.microsoft.com/office/drawing/2014/main" id="{3E679C03-0BE6-4C1D-A502-B4CFA1E076F1}"/>
              </a:ext>
            </a:extLst>
          </p:cNvPr>
          <p:cNvSpPr/>
          <p:nvPr/>
        </p:nvSpPr>
        <p:spPr>
          <a:xfrm flipV="1">
            <a:off x="2822223" y="1430142"/>
            <a:ext cx="1" cy="4313256"/>
          </a:xfrm>
          <a:prstGeom prst="line">
            <a:avLst/>
          </a:prstGeom>
          <a:ln w="63500" cap="rnd">
            <a:solidFill>
              <a:srgbClr val="DCDEE0"/>
            </a:solidFill>
            <a:custDash>
              <a:ds d="100000" sp="200000"/>
            </a:custDash>
          </a:ln>
        </p:spPr>
        <p:txBody>
          <a:bodyPr lIns="25400" tIns="25400" rIns="25400" bIns="25400" anchor="ctr"/>
          <a:lstStyle/>
          <a:p>
            <a:pPr algn="ctr" defTabSz="412750" hangingPunct="0">
              <a:defRPr sz="3200"/>
            </a:pPr>
            <a:endParaRPr sz="1600" kern="0" dirty="0">
              <a:solidFill>
                <a:srgbClr val="000000"/>
              </a:solidFill>
              <a:latin typeface="Helvetica Light"/>
              <a:sym typeface="Helvetica Light"/>
            </a:endParaRPr>
          </a:p>
        </p:txBody>
      </p:sp>
      <p:sp>
        <p:nvSpPr>
          <p:cNvPr id="23" name="Shape 430">
            <a:extLst>
              <a:ext uri="{FF2B5EF4-FFF2-40B4-BE49-F238E27FC236}">
                <a16:creationId xmlns:a16="http://schemas.microsoft.com/office/drawing/2014/main" id="{1C03DE0E-0AA0-44C3-8F9A-9BDF7E7D8D35}"/>
              </a:ext>
            </a:extLst>
          </p:cNvPr>
          <p:cNvSpPr/>
          <p:nvPr/>
        </p:nvSpPr>
        <p:spPr>
          <a:xfrm flipV="1">
            <a:off x="5784683" y="1436492"/>
            <a:ext cx="1" cy="4313256"/>
          </a:xfrm>
          <a:prstGeom prst="line">
            <a:avLst/>
          </a:prstGeom>
          <a:ln w="63500" cap="rnd">
            <a:solidFill>
              <a:srgbClr val="DCDEE0"/>
            </a:solidFill>
            <a:custDash>
              <a:ds d="100000" sp="200000"/>
            </a:custDash>
          </a:ln>
        </p:spPr>
        <p:txBody>
          <a:bodyPr lIns="25400" tIns="25400" rIns="25400" bIns="25400" anchor="ctr"/>
          <a:lstStyle/>
          <a:p>
            <a:pPr algn="ctr" defTabSz="412750" hangingPunct="0">
              <a:defRPr sz="3200"/>
            </a:pPr>
            <a:endParaRPr sz="1600" kern="0" dirty="0">
              <a:solidFill>
                <a:srgbClr val="000000"/>
              </a:solidFill>
              <a:latin typeface="Helvetica Light"/>
              <a:sym typeface="Helvetica Light"/>
            </a:endParaRPr>
          </a:p>
        </p:txBody>
      </p:sp>
      <p:sp>
        <p:nvSpPr>
          <p:cNvPr id="24" name="Shape 431">
            <a:extLst>
              <a:ext uri="{FF2B5EF4-FFF2-40B4-BE49-F238E27FC236}">
                <a16:creationId xmlns:a16="http://schemas.microsoft.com/office/drawing/2014/main" id="{DE1875D8-A2DD-43D3-9F71-E9F2B76E2D16}"/>
              </a:ext>
            </a:extLst>
          </p:cNvPr>
          <p:cNvSpPr/>
          <p:nvPr/>
        </p:nvSpPr>
        <p:spPr>
          <a:xfrm flipV="1">
            <a:off x="8331033" y="1404742"/>
            <a:ext cx="1" cy="4376756"/>
          </a:xfrm>
          <a:prstGeom prst="line">
            <a:avLst/>
          </a:prstGeom>
          <a:ln w="63500" cap="rnd">
            <a:solidFill>
              <a:srgbClr val="DCDEE0"/>
            </a:solidFill>
            <a:custDash>
              <a:ds d="100000" sp="200000"/>
            </a:custDash>
          </a:ln>
        </p:spPr>
        <p:txBody>
          <a:bodyPr lIns="25400" tIns="25400" rIns="25400" bIns="25400" anchor="ctr"/>
          <a:lstStyle/>
          <a:p>
            <a:pPr algn="ctr" defTabSz="412750" hangingPunct="0">
              <a:defRPr sz="3200"/>
            </a:pPr>
            <a:endParaRPr sz="1600" kern="0" dirty="0">
              <a:solidFill>
                <a:srgbClr val="000000"/>
              </a:solidFill>
              <a:latin typeface="Helvetica Light"/>
              <a:sym typeface="Helvetica Light"/>
            </a:endParaRPr>
          </a:p>
        </p:txBody>
      </p:sp>
      <p:sp>
        <p:nvSpPr>
          <p:cNvPr id="26" name="Shape 433">
            <a:extLst>
              <a:ext uri="{FF2B5EF4-FFF2-40B4-BE49-F238E27FC236}">
                <a16:creationId xmlns:a16="http://schemas.microsoft.com/office/drawing/2014/main" id="{B899E24A-4C2A-4DE4-B0DF-5195B4F2594C}"/>
              </a:ext>
            </a:extLst>
          </p:cNvPr>
          <p:cNvSpPr/>
          <p:nvPr/>
        </p:nvSpPr>
        <p:spPr>
          <a:xfrm>
            <a:off x="5961403" y="1436633"/>
            <a:ext cx="2374639" cy="323165"/>
          </a:xfrm>
          <a:prstGeom prst="rect">
            <a:avLst/>
          </a:prstGeom>
          <a:ln w="12700">
            <a:miter lim="400000"/>
          </a:ln>
          <a:extLst>
            <a:ext uri="{C572A759-6A51-4108-AA02-DFA0A04FC94B}">
              <ma14:wrappingTextBoxFlag xmlns="" xmlns:ma14="http://schemas.microsoft.com/office/mac/drawingml/2011/main" val="1"/>
            </a:ext>
          </a:extLst>
        </p:spPr>
        <p:txBody>
          <a:bodyPr lIns="22860" rIns="22860">
            <a:spAutoFit/>
          </a:bodyPr>
          <a:lstStyle>
            <a:lvl1pPr algn="l" defTabSz="1828433">
              <a:defRPr sz="3000">
                <a:solidFill>
                  <a:srgbClr val="53585F"/>
                </a:solidFill>
                <a:uFill>
                  <a:solidFill>
                    <a:srgbClr val="7F7F7F"/>
                  </a:solidFill>
                </a:uFill>
                <a:latin typeface="Graphik Bold"/>
                <a:ea typeface="Graphik Bold"/>
                <a:cs typeface="Graphik Bold"/>
                <a:sym typeface="Graphik Bold"/>
              </a:defRPr>
            </a:lvl1pPr>
          </a:lstStyle>
          <a:p>
            <a:pPr defTabSz="914217" hangingPunct="0">
              <a:defRPr>
                <a:latin typeface="Graphik Medium"/>
                <a:ea typeface="Graphik Medium"/>
                <a:cs typeface="Graphik Medium"/>
                <a:sym typeface="Graphik Medium"/>
              </a:defRPr>
            </a:pPr>
            <a:r>
              <a:rPr sz="1500" kern="0" dirty="0"/>
              <a:t>Interaction Models</a:t>
            </a:r>
          </a:p>
        </p:txBody>
      </p:sp>
      <p:sp>
        <p:nvSpPr>
          <p:cNvPr id="27" name="Shape 434">
            <a:extLst>
              <a:ext uri="{FF2B5EF4-FFF2-40B4-BE49-F238E27FC236}">
                <a16:creationId xmlns:a16="http://schemas.microsoft.com/office/drawing/2014/main" id="{01716A83-0357-4FF6-A570-671020A460CE}"/>
              </a:ext>
            </a:extLst>
          </p:cNvPr>
          <p:cNvSpPr/>
          <p:nvPr/>
        </p:nvSpPr>
        <p:spPr>
          <a:xfrm>
            <a:off x="8492195" y="1436633"/>
            <a:ext cx="3208873" cy="323165"/>
          </a:xfrm>
          <a:prstGeom prst="rect">
            <a:avLst/>
          </a:prstGeom>
          <a:ln w="12700">
            <a:miter lim="400000"/>
          </a:ln>
          <a:extLst>
            <a:ext uri="{C572A759-6A51-4108-AA02-DFA0A04FC94B}">
              <ma14:wrappingTextBoxFlag xmlns="" xmlns:ma14="http://schemas.microsoft.com/office/mac/drawingml/2011/main" val="1"/>
            </a:ext>
          </a:extLst>
        </p:spPr>
        <p:txBody>
          <a:bodyPr wrap="square" lIns="22860" rIns="22860">
            <a:spAutoFit/>
          </a:bodyPr>
          <a:lstStyle>
            <a:lvl1pPr algn="l" defTabSz="1828433">
              <a:defRPr sz="3000">
                <a:solidFill>
                  <a:srgbClr val="53585F"/>
                </a:solidFill>
                <a:uFill>
                  <a:solidFill>
                    <a:srgbClr val="7F7F7F"/>
                  </a:solidFill>
                </a:uFill>
                <a:latin typeface="Graphik Bold"/>
                <a:ea typeface="Graphik Bold"/>
                <a:cs typeface="Graphik Bold"/>
                <a:sym typeface="Graphik Bold"/>
              </a:defRPr>
            </a:lvl1pPr>
          </a:lstStyle>
          <a:p>
            <a:pPr defTabSz="914217" hangingPunct="0">
              <a:defRPr>
                <a:latin typeface="Graphik Medium"/>
                <a:ea typeface="Graphik Medium"/>
                <a:cs typeface="Graphik Medium"/>
                <a:sym typeface="Graphik Medium"/>
              </a:defRPr>
            </a:pPr>
            <a:r>
              <a:rPr sz="1500" kern="0" dirty="0"/>
              <a:t>Knowledge &amp; Work Capabilities</a:t>
            </a:r>
          </a:p>
        </p:txBody>
      </p:sp>
      <p:sp>
        <p:nvSpPr>
          <p:cNvPr id="28" name="Shape 435">
            <a:extLst>
              <a:ext uri="{FF2B5EF4-FFF2-40B4-BE49-F238E27FC236}">
                <a16:creationId xmlns:a16="http://schemas.microsoft.com/office/drawing/2014/main" id="{9867EB80-74F3-46EE-A545-091F529BAF33}"/>
              </a:ext>
            </a:extLst>
          </p:cNvPr>
          <p:cNvSpPr/>
          <p:nvPr/>
        </p:nvSpPr>
        <p:spPr>
          <a:xfrm>
            <a:off x="3547609" y="1436633"/>
            <a:ext cx="2374640" cy="323165"/>
          </a:xfrm>
          <a:prstGeom prst="rect">
            <a:avLst/>
          </a:prstGeom>
          <a:ln w="12700">
            <a:miter lim="400000"/>
          </a:ln>
          <a:extLst>
            <a:ext uri="{C572A759-6A51-4108-AA02-DFA0A04FC94B}">
              <ma14:wrappingTextBoxFlag xmlns="" xmlns:ma14="http://schemas.microsoft.com/office/mac/drawingml/2011/main" val="1"/>
            </a:ext>
          </a:extLst>
        </p:spPr>
        <p:txBody>
          <a:bodyPr lIns="22860" rIns="22860">
            <a:spAutoFit/>
          </a:bodyPr>
          <a:lstStyle>
            <a:lvl1pPr algn="l" defTabSz="1828433">
              <a:defRPr sz="3000">
                <a:solidFill>
                  <a:srgbClr val="53585F"/>
                </a:solidFill>
                <a:uFill>
                  <a:solidFill>
                    <a:srgbClr val="7F7F7F"/>
                  </a:solidFill>
                </a:uFill>
                <a:latin typeface="Graphik Medium"/>
                <a:ea typeface="Graphik Medium"/>
                <a:cs typeface="Graphik Medium"/>
                <a:sym typeface="Graphik Medium"/>
              </a:defRPr>
            </a:lvl1pPr>
          </a:lstStyle>
          <a:p>
            <a:pPr defTabSz="914217" hangingPunct="0"/>
            <a:r>
              <a:rPr sz="1500" kern="0" dirty="0"/>
              <a:t>Inputs</a:t>
            </a:r>
          </a:p>
        </p:txBody>
      </p:sp>
      <p:sp>
        <p:nvSpPr>
          <p:cNvPr id="29" name="Shape 436">
            <a:extLst>
              <a:ext uri="{FF2B5EF4-FFF2-40B4-BE49-F238E27FC236}">
                <a16:creationId xmlns:a16="http://schemas.microsoft.com/office/drawing/2014/main" id="{5310AFCC-977E-442B-803C-ACC8DBBDEDD4}"/>
              </a:ext>
            </a:extLst>
          </p:cNvPr>
          <p:cNvSpPr/>
          <p:nvPr/>
        </p:nvSpPr>
        <p:spPr>
          <a:xfrm>
            <a:off x="6015603" y="2089006"/>
            <a:ext cx="2249780" cy="323165"/>
          </a:xfrm>
          <a:prstGeom prst="rect">
            <a:avLst/>
          </a:prstGeom>
          <a:ln w="12700">
            <a:miter lim="400000"/>
          </a:ln>
          <a:extLst>
            <a:ext uri="{C572A759-6A51-4108-AA02-DFA0A04FC94B}">
              <ma14:wrappingTextBoxFlag xmlns="" xmlns:ma14="http://schemas.microsoft.com/office/mac/drawingml/2011/main" val="1"/>
            </a:ext>
          </a:extLst>
        </p:spPr>
        <p:txBody>
          <a:bodyPr lIns="22860" rIns="22860">
            <a:spAutoFit/>
          </a:bodyPr>
          <a:lstStyle>
            <a:lvl1pPr algn="l" defTabSz="1828433">
              <a:lnSpc>
                <a:spcPct val="150000"/>
              </a:lnSpc>
              <a:spcBef>
                <a:spcPts val="200"/>
              </a:spcBef>
              <a:defRPr sz="2000">
                <a:solidFill>
                  <a:srgbClr val="53585F"/>
                </a:solidFill>
                <a:uFill>
                  <a:solidFill>
                    <a:srgbClr val="7F7F7F"/>
                  </a:solidFill>
                </a:uFill>
                <a:latin typeface="Graphik Regular"/>
                <a:ea typeface="Graphik Regular"/>
                <a:cs typeface="Graphik Regular"/>
                <a:sym typeface="Graphik Regular"/>
              </a:defRPr>
            </a:lvl1pPr>
          </a:lstStyle>
          <a:p>
            <a:pPr defTabSz="914217" hangingPunct="0">
              <a:spcBef>
                <a:spcPts val="100"/>
              </a:spcBef>
            </a:pPr>
            <a:r>
              <a:rPr sz="1000" kern="0" dirty="0"/>
              <a:t>Chat</a:t>
            </a:r>
          </a:p>
        </p:txBody>
      </p:sp>
      <p:sp>
        <p:nvSpPr>
          <p:cNvPr id="30" name="Shape 437">
            <a:extLst>
              <a:ext uri="{FF2B5EF4-FFF2-40B4-BE49-F238E27FC236}">
                <a16:creationId xmlns:a16="http://schemas.microsoft.com/office/drawing/2014/main" id="{5A448B2D-E7F0-4096-8EFC-474BEB5D560D}"/>
              </a:ext>
            </a:extLst>
          </p:cNvPr>
          <p:cNvSpPr/>
          <p:nvPr/>
        </p:nvSpPr>
        <p:spPr>
          <a:xfrm>
            <a:off x="8554625" y="1723390"/>
            <a:ext cx="3082511" cy="784830"/>
          </a:xfrm>
          <a:prstGeom prst="rect">
            <a:avLst/>
          </a:prstGeom>
          <a:ln w="12700">
            <a:miter lim="400000"/>
          </a:ln>
          <a:extLst>
            <a:ext uri="{C572A759-6A51-4108-AA02-DFA0A04FC94B}">
              <ma14:wrappingTextBoxFlag xmlns="" xmlns:ma14="http://schemas.microsoft.com/office/mac/drawingml/2011/main" val="1"/>
            </a:ext>
          </a:extLst>
        </p:spPr>
        <p:txBody>
          <a:bodyPr wrap="square" lIns="22860" rIns="22860">
            <a:spAutoFit/>
          </a:bodyPr>
          <a:lstStyle>
            <a:lvl1pPr algn="l" defTabSz="457200">
              <a:lnSpc>
                <a:spcPct val="150000"/>
              </a:lnSpc>
              <a:spcBef>
                <a:spcPts val="200"/>
              </a:spcBef>
              <a:defRPr sz="2000">
                <a:solidFill>
                  <a:srgbClr val="53585F"/>
                </a:solidFill>
                <a:latin typeface="Graphik Regular"/>
                <a:ea typeface="Graphik Regular"/>
                <a:cs typeface="Graphik Regular"/>
                <a:sym typeface="Graphik Regular"/>
              </a:defRPr>
            </a:lvl1pPr>
          </a:lstStyle>
          <a:p>
            <a:pPr defTabSz="228600" hangingPunct="0">
              <a:spcBef>
                <a:spcPts val="100"/>
              </a:spcBef>
            </a:pPr>
            <a:r>
              <a:rPr sz="1000" kern="0" dirty="0"/>
              <a:t>Chat, proactive notifications/alerts, information</a:t>
            </a:r>
            <a:r>
              <a:rPr lang="en-US" sz="1000" kern="0" dirty="0"/>
              <a:t>, speech recognition &amp; speech synthesis, NLG, NLU, dialog manager</a:t>
            </a:r>
            <a:endParaRPr sz="1000" kern="0" dirty="0"/>
          </a:p>
        </p:txBody>
      </p:sp>
      <p:sp>
        <p:nvSpPr>
          <p:cNvPr id="31" name="Shape 438">
            <a:extLst>
              <a:ext uri="{FF2B5EF4-FFF2-40B4-BE49-F238E27FC236}">
                <a16:creationId xmlns:a16="http://schemas.microsoft.com/office/drawing/2014/main" id="{D08F16E3-A98F-4825-957C-79B620283F94}"/>
              </a:ext>
            </a:extLst>
          </p:cNvPr>
          <p:cNvSpPr/>
          <p:nvPr/>
        </p:nvSpPr>
        <p:spPr>
          <a:xfrm>
            <a:off x="6015603" y="2823831"/>
            <a:ext cx="2249780" cy="323165"/>
          </a:xfrm>
          <a:prstGeom prst="rect">
            <a:avLst/>
          </a:prstGeom>
          <a:ln w="12700">
            <a:miter lim="400000"/>
          </a:ln>
          <a:extLst>
            <a:ext uri="{C572A759-6A51-4108-AA02-DFA0A04FC94B}">
              <ma14:wrappingTextBoxFlag xmlns="" xmlns:ma14="http://schemas.microsoft.com/office/mac/drawingml/2011/main" val="1"/>
            </a:ext>
          </a:extLst>
        </p:spPr>
        <p:txBody>
          <a:bodyPr lIns="22860" rIns="22860">
            <a:spAutoFit/>
          </a:bodyPr>
          <a:lstStyle>
            <a:lvl1pPr algn="l" defTabSz="1828433">
              <a:lnSpc>
                <a:spcPct val="150000"/>
              </a:lnSpc>
              <a:spcBef>
                <a:spcPts val="200"/>
              </a:spcBef>
              <a:defRPr sz="2000">
                <a:solidFill>
                  <a:srgbClr val="53585F"/>
                </a:solidFill>
                <a:uFill>
                  <a:solidFill>
                    <a:srgbClr val="7F7F7F"/>
                  </a:solidFill>
                </a:uFill>
                <a:latin typeface="Graphik Regular"/>
                <a:ea typeface="Graphik Regular"/>
                <a:cs typeface="Graphik Regular"/>
                <a:sym typeface="Graphik Regular"/>
              </a:defRPr>
            </a:lvl1pPr>
          </a:lstStyle>
          <a:p>
            <a:pPr defTabSz="914217" hangingPunct="0">
              <a:spcBef>
                <a:spcPts val="100"/>
              </a:spcBef>
            </a:pPr>
            <a:r>
              <a:rPr sz="1000" kern="0" dirty="0"/>
              <a:t>Chat or voice</a:t>
            </a:r>
          </a:p>
        </p:txBody>
      </p:sp>
      <p:sp>
        <p:nvSpPr>
          <p:cNvPr id="32" name="Shape 439">
            <a:extLst>
              <a:ext uri="{FF2B5EF4-FFF2-40B4-BE49-F238E27FC236}">
                <a16:creationId xmlns:a16="http://schemas.microsoft.com/office/drawing/2014/main" id="{B90951AC-C261-4069-B872-BEC2DD9CCDC1}"/>
              </a:ext>
            </a:extLst>
          </p:cNvPr>
          <p:cNvSpPr/>
          <p:nvPr/>
        </p:nvSpPr>
        <p:spPr>
          <a:xfrm>
            <a:off x="8554625" y="2595232"/>
            <a:ext cx="3119548" cy="784830"/>
          </a:xfrm>
          <a:prstGeom prst="rect">
            <a:avLst/>
          </a:prstGeom>
          <a:ln w="12700">
            <a:miter lim="400000"/>
          </a:ln>
          <a:extLst>
            <a:ext uri="{C572A759-6A51-4108-AA02-DFA0A04FC94B}">
              <ma14:wrappingTextBoxFlag xmlns="" xmlns:ma14="http://schemas.microsoft.com/office/mac/drawingml/2011/main" val="1"/>
            </a:ext>
          </a:extLst>
        </p:spPr>
        <p:txBody>
          <a:bodyPr wrap="square" lIns="22860" rIns="22860">
            <a:spAutoFit/>
          </a:bodyPr>
          <a:lstStyle>
            <a:lvl1pPr algn="l" defTabSz="457200">
              <a:lnSpc>
                <a:spcPct val="150000"/>
              </a:lnSpc>
              <a:spcBef>
                <a:spcPts val="200"/>
              </a:spcBef>
              <a:defRPr sz="2000">
                <a:solidFill>
                  <a:srgbClr val="53585F"/>
                </a:solidFill>
                <a:latin typeface="Graphik Regular"/>
                <a:ea typeface="Graphik Regular"/>
                <a:cs typeface="Graphik Regular"/>
                <a:sym typeface="Graphik Regular"/>
              </a:defRPr>
            </a:lvl1pPr>
          </a:lstStyle>
          <a:p>
            <a:pPr defTabSz="228600" hangingPunct="0">
              <a:spcBef>
                <a:spcPts val="100"/>
              </a:spcBef>
            </a:pPr>
            <a:r>
              <a:rPr lang="en-US" sz="1000" kern="0" dirty="0"/>
              <a:t>Open Knowledge Domain, All of the above + emotion detection and generation, intent detection, planning</a:t>
            </a:r>
            <a:endParaRPr sz="1000" kern="0" dirty="0"/>
          </a:p>
        </p:txBody>
      </p:sp>
      <p:sp>
        <p:nvSpPr>
          <p:cNvPr id="33" name="Shape 440">
            <a:extLst>
              <a:ext uri="{FF2B5EF4-FFF2-40B4-BE49-F238E27FC236}">
                <a16:creationId xmlns:a16="http://schemas.microsoft.com/office/drawing/2014/main" id="{5116FB14-CF10-4502-BBD0-5758E88E4106}"/>
              </a:ext>
            </a:extLst>
          </p:cNvPr>
          <p:cNvSpPr/>
          <p:nvPr/>
        </p:nvSpPr>
        <p:spPr>
          <a:xfrm>
            <a:off x="6015603" y="3572847"/>
            <a:ext cx="2249780" cy="323165"/>
          </a:xfrm>
          <a:prstGeom prst="rect">
            <a:avLst/>
          </a:prstGeom>
          <a:ln w="12700">
            <a:miter lim="400000"/>
          </a:ln>
          <a:extLst>
            <a:ext uri="{C572A759-6A51-4108-AA02-DFA0A04FC94B}">
              <ma14:wrappingTextBoxFlag xmlns="" xmlns:ma14="http://schemas.microsoft.com/office/mac/drawingml/2011/main" val="1"/>
            </a:ext>
          </a:extLst>
        </p:spPr>
        <p:txBody>
          <a:bodyPr lIns="22860" rIns="22860">
            <a:spAutoFit/>
          </a:bodyPr>
          <a:lstStyle>
            <a:lvl1pPr algn="l" defTabSz="1828433">
              <a:lnSpc>
                <a:spcPct val="150000"/>
              </a:lnSpc>
              <a:spcBef>
                <a:spcPts val="200"/>
              </a:spcBef>
              <a:defRPr sz="2000">
                <a:solidFill>
                  <a:srgbClr val="53585F"/>
                </a:solidFill>
                <a:uFill>
                  <a:solidFill>
                    <a:srgbClr val="7F7F7F"/>
                  </a:solidFill>
                </a:uFill>
                <a:latin typeface="Graphik Regular"/>
                <a:ea typeface="Graphik Regular"/>
                <a:cs typeface="Graphik Regular"/>
                <a:sym typeface="Graphik Regular"/>
              </a:defRPr>
            </a:lvl1pPr>
          </a:lstStyle>
          <a:p>
            <a:pPr defTabSz="914217" hangingPunct="0">
              <a:spcBef>
                <a:spcPts val="100"/>
              </a:spcBef>
            </a:pPr>
            <a:r>
              <a:rPr sz="1000" kern="0" dirty="0"/>
              <a:t>Chat or voice w/non-human avatar</a:t>
            </a:r>
          </a:p>
        </p:txBody>
      </p:sp>
      <p:sp>
        <p:nvSpPr>
          <p:cNvPr id="34" name="Shape 441">
            <a:extLst>
              <a:ext uri="{FF2B5EF4-FFF2-40B4-BE49-F238E27FC236}">
                <a16:creationId xmlns:a16="http://schemas.microsoft.com/office/drawing/2014/main" id="{96587FC0-A566-4A9E-8C5E-5D1A9563019F}"/>
              </a:ext>
            </a:extLst>
          </p:cNvPr>
          <p:cNvSpPr/>
          <p:nvPr/>
        </p:nvSpPr>
        <p:spPr>
          <a:xfrm>
            <a:off x="3223179" y="4963497"/>
            <a:ext cx="2249781" cy="784830"/>
          </a:xfrm>
          <a:prstGeom prst="rect">
            <a:avLst/>
          </a:prstGeom>
          <a:ln w="12700">
            <a:miter lim="400000"/>
          </a:ln>
          <a:extLst>
            <a:ext uri="{C572A759-6A51-4108-AA02-DFA0A04FC94B}">
              <ma14:wrappingTextBoxFlag xmlns="" xmlns:ma14="http://schemas.microsoft.com/office/mac/drawingml/2011/main" val="1"/>
            </a:ext>
          </a:extLst>
        </p:spPr>
        <p:txBody>
          <a:bodyPr lIns="22860" rIns="22860">
            <a:spAutoFit/>
          </a:bodyPr>
          <a:lstStyle>
            <a:lvl1pPr algn="l" defTabSz="1828433">
              <a:lnSpc>
                <a:spcPct val="150000"/>
              </a:lnSpc>
              <a:spcBef>
                <a:spcPts val="200"/>
              </a:spcBef>
              <a:defRPr sz="2000">
                <a:solidFill>
                  <a:srgbClr val="53585F"/>
                </a:solidFill>
                <a:uFill>
                  <a:solidFill>
                    <a:srgbClr val="7F7F7F"/>
                  </a:solidFill>
                </a:uFill>
                <a:latin typeface="Graphik Regular"/>
                <a:ea typeface="Graphik Regular"/>
                <a:cs typeface="Graphik Regular"/>
                <a:sym typeface="Graphik Regular"/>
              </a:defRPr>
            </a:lvl1pPr>
          </a:lstStyle>
          <a:p>
            <a:pPr defTabSz="914217" hangingPunct="0">
              <a:spcBef>
                <a:spcPts val="100"/>
              </a:spcBef>
            </a:pPr>
            <a:r>
              <a:rPr sz="1000" kern="0" dirty="0"/>
              <a:t>Upload Q&amp;A pairs, curated corpus of knowledge, AI training, machine learning.</a:t>
            </a:r>
          </a:p>
        </p:txBody>
      </p:sp>
      <p:sp>
        <p:nvSpPr>
          <p:cNvPr id="35" name="Shape 442">
            <a:extLst>
              <a:ext uri="{FF2B5EF4-FFF2-40B4-BE49-F238E27FC236}">
                <a16:creationId xmlns:a16="http://schemas.microsoft.com/office/drawing/2014/main" id="{A623AC7E-9DD3-4ED1-A6A1-4572377D7F51}"/>
              </a:ext>
            </a:extLst>
          </p:cNvPr>
          <p:cNvSpPr/>
          <p:nvPr/>
        </p:nvSpPr>
        <p:spPr>
          <a:xfrm>
            <a:off x="8554625" y="3406526"/>
            <a:ext cx="3119548" cy="1015663"/>
          </a:xfrm>
          <a:prstGeom prst="rect">
            <a:avLst/>
          </a:prstGeom>
          <a:ln w="12700">
            <a:miter lim="400000"/>
          </a:ln>
          <a:extLst>
            <a:ext uri="{C572A759-6A51-4108-AA02-DFA0A04FC94B}">
              <ma14:wrappingTextBoxFlag xmlns="" xmlns:ma14="http://schemas.microsoft.com/office/mac/drawingml/2011/main" val="1"/>
            </a:ext>
          </a:extLst>
        </p:spPr>
        <p:txBody>
          <a:bodyPr wrap="square" lIns="22860" rIns="22860">
            <a:spAutoFit/>
          </a:bodyPr>
          <a:lstStyle>
            <a:lvl1pPr algn="l" defTabSz="457200">
              <a:lnSpc>
                <a:spcPct val="150000"/>
              </a:lnSpc>
              <a:spcBef>
                <a:spcPts val="200"/>
              </a:spcBef>
              <a:defRPr sz="2000">
                <a:solidFill>
                  <a:srgbClr val="53585F"/>
                </a:solidFill>
                <a:latin typeface="Graphik Regular"/>
                <a:ea typeface="Graphik Regular"/>
                <a:cs typeface="Graphik Regular"/>
                <a:sym typeface="Graphik Regular"/>
              </a:defRPr>
            </a:lvl1pPr>
          </a:lstStyle>
          <a:p>
            <a:pPr defTabSz="228600" hangingPunct="0">
              <a:spcBef>
                <a:spcPts val="100"/>
              </a:spcBef>
            </a:pPr>
            <a:r>
              <a:rPr lang="en-US" sz="1000" kern="0" dirty="0"/>
              <a:t>Closed/Specialized Knowledge domain, agent assist, context augmentation, t</a:t>
            </a:r>
            <a:r>
              <a:rPr sz="1000" kern="0" dirty="0"/>
              <a:t>ransaction processing, complex workflow processing, API integration, Robotic Process Automation (RPA)</a:t>
            </a:r>
          </a:p>
        </p:txBody>
      </p:sp>
      <p:sp>
        <p:nvSpPr>
          <p:cNvPr id="36" name="Shape 443">
            <a:extLst>
              <a:ext uri="{FF2B5EF4-FFF2-40B4-BE49-F238E27FC236}">
                <a16:creationId xmlns:a16="http://schemas.microsoft.com/office/drawing/2014/main" id="{7F7FAD2E-71C4-43CD-997C-662014523151}"/>
              </a:ext>
            </a:extLst>
          </p:cNvPr>
          <p:cNvSpPr/>
          <p:nvPr/>
        </p:nvSpPr>
        <p:spPr>
          <a:xfrm>
            <a:off x="8554625" y="4963497"/>
            <a:ext cx="3082511" cy="784830"/>
          </a:xfrm>
          <a:prstGeom prst="rect">
            <a:avLst/>
          </a:prstGeom>
          <a:ln w="12700">
            <a:miter lim="400000"/>
          </a:ln>
          <a:extLst>
            <a:ext uri="{C572A759-6A51-4108-AA02-DFA0A04FC94B}">
              <ma14:wrappingTextBoxFlag xmlns="" xmlns:ma14="http://schemas.microsoft.com/office/mac/drawingml/2011/main" val="1"/>
            </a:ext>
          </a:extLst>
        </p:spPr>
        <p:txBody>
          <a:bodyPr wrap="square" lIns="22860" rIns="22860">
            <a:spAutoFit/>
          </a:bodyPr>
          <a:lstStyle>
            <a:lvl1pPr algn="l" defTabSz="457200">
              <a:lnSpc>
                <a:spcPct val="150000"/>
              </a:lnSpc>
              <a:spcBef>
                <a:spcPts val="200"/>
              </a:spcBef>
              <a:defRPr sz="2000">
                <a:solidFill>
                  <a:srgbClr val="53585F"/>
                </a:solidFill>
                <a:latin typeface="Graphik Regular"/>
                <a:ea typeface="Graphik Regular"/>
                <a:cs typeface="Graphik Regular"/>
                <a:sym typeface="Graphik Regular"/>
              </a:defRPr>
            </a:lvl1pPr>
          </a:lstStyle>
          <a:p>
            <a:pPr defTabSz="228600" hangingPunct="0">
              <a:spcBef>
                <a:spcPts val="100"/>
              </a:spcBef>
            </a:pPr>
            <a:r>
              <a:rPr lang="en-US" sz="1000" kern="0" dirty="0"/>
              <a:t>All of the above + personalization engine, intelligent case management, abductive reasoning engine</a:t>
            </a:r>
            <a:endParaRPr sz="1000" kern="0" dirty="0"/>
          </a:p>
        </p:txBody>
      </p:sp>
      <p:sp>
        <p:nvSpPr>
          <p:cNvPr id="37" name="Shape 444">
            <a:extLst>
              <a:ext uri="{FF2B5EF4-FFF2-40B4-BE49-F238E27FC236}">
                <a16:creationId xmlns:a16="http://schemas.microsoft.com/office/drawing/2014/main" id="{54123B56-B597-422F-8AF3-1EA04E24145B}"/>
              </a:ext>
            </a:extLst>
          </p:cNvPr>
          <p:cNvSpPr/>
          <p:nvPr/>
        </p:nvSpPr>
        <p:spPr>
          <a:xfrm flipV="1">
            <a:off x="669457" y="2563908"/>
            <a:ext cx="11031611" cy="32900"/>
          </a:xfrm>
          <a:prstGeom prst="line">
            <a:avLst/>
          </a:prstGeom>
          <a:ln w="63500">
            <a:solidFill>
              <a:srgbClr val="DCDEE0"/>
            </a:solidFill>
            <a:custDash>
              <a:ds d="200000" sp="200000"/>
            </a:custDash>
            <a:miter lim="400000"/>
          </a:ln>
        </p:spPr>
        <p:txBody>
          <a:bodyPr lIns="25400" tIns="25400" rIns="25400" bIns="25400" anchor="ctr"/>
          <a:lstStyle/>
          <a:p>
            <a:pPr algn="ctr" defTabSz="412750" hangingPunct="0">
              <a:defRPr sz="3200"/>
            </a:pPr>
            <a:endParaRPr sz="1600" kern="0" dirty="0">
              <a:solidFill>
                <a:srgbClr val="000000"/>
              </a:solidFill>
              <a:latin typeface="Helvetica Light"/>
              <a:sym typeface="Helvetica Light"/>
            </a:endParaRPr>
          </a:p>
        </p:txBody>
      </p:sp>
      <p:sp>
        <p:nvSpPr>
          <p:cNvPr id="59" name="Shape 444">
            <a:extLst>
              <a:ext uri="{FF2B5EF4-FFF2-40B4-BE49-F238E27FC236}">
                <a16:creationId xmlns:a16="http://schemas.microsoft.com/office/drawing/2014/main" id="{950C4019-E9E6-4C8A-89B5-4E9FD5BDACDA}"/>
              </a:ext>
            </a:extLst>
          </p:cNvPr>
          <p:cNvSpPr/>
          <p:nvPr/>
        </p:nvSpPr>
        <p:spPr>
          <a:xfrm flipV="1">
            <a:off x="642562" y="3376307"/>
            <a:ext cx="11031611" cy="32900"/>
          </a:xfrm>
          <a:prstGeom prst="line">
            <a:avLst/>
          </a:prstGeom>
          <a:ln w="63500">
            <a:solidFill>
              <a:srgbClr val="DCDEE0"/>
            </a:solidFill>
            <a:custDash>
              <a:ds d="200000" sp="200000"/>
            </a:custDash>
            <a:miter lim="400000"/>
          </a:ln>
        </p:spPr>
        <p:txBody>
          <a:bodyPr lIns="25400" tIns="25400" rIns="25400" bIns="25400" anchor="ctr"/>
          <a:lstStyle/>
          <a:p>
            <a:pPr algn="ctr" defTabSz="412750" hangingPunct="0">
              <a:defRPr sz="3200"/>
            </a:pPr>
            <a:endParaRPr sz="1600" kern="0" dirty="0">
              <a:solidFill>
                <a:srgbClr val="000000"/>
              </a:solidFill>
              <a:latin typeface="Helvetica Light"/>
              <a:sym typeface="Helvetica Light"/>
            </a:endParaRPr>
          </a:p>
        </p:txBody>
      </p:sp>
      <p:sp>
        <p:nvSpPr>
          <p:cNvPr id="60" name="Shape 444">
            <a:extLst>
              <a:ext uri="{FF2B5EF4-FFF2-40B4-BE49-F238E27FC236}">
                <a16:creationId xmlns:a16="http://schemas.microsoft.com/office/drawing/2014/main" id="{E38E46D6-713A-45F3-BA62-9C9AEB9BF670}"/>
              </a:ext>
            </a:extLst>
          </p:cNvPr>
          <p:cNvSpPr/>
          <p:nvPr/>
        </p:nvSpPr>
        <p:spPr>
          <a:xfrm flipV="1">
            <a:off x="605525" y="4765884"/>
            <a:ext cx="11031611" cy="32900"/>
          </a:xfrm>
          <a:prstGeom prst="line">
            <a:avLst/>
          </a:prstGeom>
          <a:ln w="63500">
            <a:solidFill>
              <a:srgbClr val="DCDEE0"/>
            </a:solidFill>
            <a:custDash>
              <a:ds d="200000" sp="200000"/>
            </a:custDash>
            <a:miter lim="400000"/>
          </a:ln>
        </p:spPr>
        <p:txBody>
          <a:bodyPr lIns="25400" tIns="25400" rIns="25400" bIns="25400" anchor="ctr"/>
          <a:lstStyle/>
          <a:p>
            <a:pPr algn="ctr" defTabSz="412750" hangingPunct="0">
              <a:defRPr sz="3200"/>
            </a:pPr>
            <a:endParaRPr sz="1600" kern="0" dirty="0">
              <a:solidFill>
                <a:srgbClr val="000000"/>
              </a:solidFill>
              <a:latin typeface="Helvetica Light"/>
              <a:sym typeface="Helvetica Light"/>
            </a:endParaRPr>
          </a:p>
        </p:txBody>
      </p:sp>
    </p:spTree>
    <p:extLst>
      <p:ext uri="{BB962C8B-B14F-4D97-AF65-F5344CB8AC3E}">
        <p14:creationId xmlns:p14="http://schemas.microsoft.com/office/powerpoint/2010/main" val="2378652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83E5D9-65C7-4473-A8B1-FECC83E6FBE5}"/>
              </a:ext>
            </a:extLst>
          </p:cNvPr>
          <p:cNvSpPr>
            <a:spLocks noGrp="1"/>
          </p:cNvSpPr>
          <p:nvPr>
            <p:ph type="sldNum" sz="quarter" idx="12"/>
          </p:nvPr>
        </p:nvSpPr>
        <p:spPr/>
        <p:txBody>
          <a:bodyPr/>
          <a:lstStyle/>
          <a:p>
            <a:fld id="{0D558541-60C9-42A2-8392-FF12533A6B7A}" type="slidenum">
              <a:rPr lang="en-US" smtClean="0"/>
              <a:pPr/>
              <a:t>13</a:t>
            </a:fld>
            <a:endParaRPr lang="en-US" dirty="0"/>
          </a:p>
        </p:txBody>
      </p:sp>
      <p:sp>
        <p:nvSpPr>
          <p:cNvPr id="3" name="Title 2">
            <a:extLst>
              <a:ext uri="{FF2B5EF4-FFF2-40B4-BE49-F238E27FC236}">
                <a16:creationId xmlns:a16="http://schemas.microsoft.com/office/drawing/2014/main" id="{656B1D40-B553-47B7-92F7-09B079FA5837}"/>
              </a:ext>
            </a:extLst>
          </p:cNvPr>
          <p:cNvSpPr>
            <a:spLocks noGrp="1"/>
          </p:cNvSpPr>
          <p:nvPr>
            <p:ph type="title"/>
          </p:nvPr>
        </p:nvSpPr>
        <p:spPr>
          <a:xfrm>
            <a:off x="345017" y="171435"/>
            <a:ext cx="11498553" cy="776139"/>
          </a:xfrm>
        </p:spPr>
        <p:txBody>
          <a:bodyPr/>
          <a:lstStyle/>
          <a:p>
            <a:r>
              <a:rPr lang="en-US" dirty="0"/>
              <a:t>BPS procurement AI Strategy</a:t>
            </a:r>
          </a:p>
        </p:txBody>
      </p:sp>
      <p:cxnSp>
        <p:nvCxnSpPr>
          <p:cNvPr id="7" name="Straight Arrow Connector 6">
            <a:extLst>
              <a:ext uri="{FF2B5EF4-FFF2-40B4-BE49-F238E27FC236}">
                <a16:creationId xmlns:a16="http://schemas.microsoft.com/office/drawing/2014/main" id="{FBB01000-67E6-486E-BF49-C98C9D5B5E61}"/>
              </a:ext>
            </a:extLst>
          </p:cNvPr>
          <p:cNvCxnSpPr/>
          <p:nvPr/>
        </p:nvCxnSpPr>
        <p:spPr>
          <a:xfrm flipV="1">
            <a:off x="1431388" y="5812141"/>
            <a:ext cx="9706707" cy="60290"/>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F41429B-2D0A-48B3-AB03-947AB072CE69}"/>
              </a:ext>
            </a:extLst>
          </p:cNvPr>
          <p:cNvCxnSpPr>
            <a:cxnSpLocks/>
          </p:cNvCxnSpPr>
          <p:nvPr/>
        </p:nvCxnSpPr>
        <p:spPr>
          <a:xfrm flipV="1">
            <a:off x="1443708" y="1289353"/>
            <a:ext cx="0" cy="458307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D60E645-A856-49C2-BDB8-B4202EBC9234}"/>
              </a:ext>
            </a:extLst>
          </p:cNvPr>
          <p:cNvSpPr txBox="1"/>
          <p:nvPr/>
        </p:nvSpPr>
        <p:spPr>
          <a:xfrm>
            <a:off x="-81522" y="5345286"/>
            <a:ext cx="1500553" cy="646331"/>
          </a:xfrm>
          <a:prstGeom prst="rect">
            <a:avLst/>
          </a:prstGeom>
          <a:noFill/>
        </p:spPr>
        <p:txBody>
          <a:bodyPr wrap="squar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Shallow,</a:t>
            </a:r>
          </a:p>
          <a:p>
            <a:pPr marL="0" marR="0" lvl="0" indent="0" algn="r" defTabSz="914400" rtl="0" eaLnBrk="0" fontAlgn="base" latinLnBrk="0" hangingPunct="0">
              <a:lnSpc>
                <a:spcPct val="100000"/>
              </a:lnSpc>
              <a:spcBef>
                <a:spcPct val="0"/>
              </a:spcBef>
              <a:spcAft>
                <a:spcPct val="0"/>
              </a:spcAft>
              <a:buClrTx/>
              <a:buSzTx/>
              <a:buFontTx/>
              <a:buNone/>
              <a:tabLst/>
              <a:defRPr/>
            </a:pPr>
            <a:r>
              <a:rPr lang="en-US" sz="1200" dirty="0">
                <a:solidFill>
                  <a:srgbClr val="000000"/>
                </a:solidFill>
                <a:latin typeface="Arial" panose="020B0604020202020204" pitchFamily="34" charset="0"/>
              </a:rPr>
              <a:t>s</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simple </a:t>
            </a:r>
          </a:p>
          <a:p>
            <a:pPr marL="0" marR="0" lvl="0" indent="0" algn="r" defTabSz="914400" rtl="0" eaLnBrk="0" fontAlgn="base" latinLnBrk="0" hangingPunct="0">
              <a:lnSpc>
                <a:spcPct val="100000"/>
              </a:lnSpc>
              <a:spcBef>
                <a:spcPct val="0"/>
              </a:spcBef>
              <a:spcAft>
                <a:spcPct val="0"/>
              </a:spcAft>
              <a:buClrTx/>
              <a:buSzTx/>
              <a:buFontTx/>
              <a:buNone/>
              <a:tabLst/>
              <a:defRPr/>
            </a:pPr>
            <a:r>
              <a:rPr lang="en-US" sz="1200" dirty="0">
                <a:solidFill>
                  <a:srgbClr val="000000"/>
                </a:solidFill>
                <a:latin typeface="Arial" panose="020B0604020202020204" pitchFamily="34" charset="0"/>
              </a:rPr>
              <a:t>r</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relationship</a:t>
            </a:r>
          </a:p>
        </p:txBody>
      </p:sp>
      <p:sp>
        <p:nvSpPr>
          <p:cNvPr id="12" name="TextBox 11">
            <a:extLst>
              <a:ext uri="{FF2B5EF4-FFF2-40B4-BE49-F238E27FC236}">
                <a16:creationId xmlns:a16="http://schemas.microsoft.com/office/drawing/2014/main" id="{832BFBCA-60B8-433A-BA4B-B12A2B032254}"/>
              </a:ext>
            </a:extLst>
          </p:cNvPr>
          <p:cNvSpPr txBox="1"/>
          <p:nvPr/>
        </p:nvSpPr>
        <p:spPr>
          <a:xfrm>
            <a:off x="-78199" y="1289351"/>
            <a:ext cx="1500553" cy="646331"/>
          </a:xfrm>
          <a:prstGeom prst="rect">
            <a:avLst/>
          </a:prstGeom>
          <a:noFill/>
        </p:spPr>
        <p:txBody>
          <a:bodyPr wrap="squar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Deep,</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complex relationship</a:t>
            </a:r>
          </a:p>
        </p:txBody>
      </p:sp>
      <p:grpSp>
        <p:nvGrpSpPr>
          <p:cNvPr id="15" name="Group 2">
            <a:extLst>
              <a:ext uri="{FF2B5EF4-FFF2-40B4-BE49-F238E27FC236}">
                <a16:creationId xmlns:a16="http://schemas.microsoft.com/office/drawing/2014/main" id="{51A3D1FB-1A81-4499-AE4D-AD5ECA02112C}"/>
              </a:ext>
            </a:extLst>
          </p:cNvPr>
          <p:cNvGrpSpPr/>
          <p:nvPr/>
        </p:nvGrpSpPr>
        <p:grpSpPr>
          <a:xfrm rot="20112932">
            <a:off x="1950892" y="2259091"/>
            <a:ext cx="7882523" cy="1928487"/>
            <a:chOff x="919702" y="2410796"/>
            <a:chExt cx="10204893" cy="2887510"/>
          </a:xfrm>
        </p:grpSpPr>
        <p:sp>
          <p:nvSpPr>
            <p:cNvPr id="16" name="Rectangle: Rounded Corners 4">
              <a:extLst>
                <a:ext uri="{FF2B5EF4-FFF2-40B4-BE49-F238E27FC236}">
                  <a16:creationId xmlns:a16="http://schemas.microsoft.com/office/drawing/2014/main" id="{5EF2FF4B-84E9-4F98-9D3B-ABEF65A48CAB}"/>
                </a:ext>
              </a:extLst>
            </p:cNvPr>
            <p:cNvSpPr/>
            <p:nvPr/>
          </p:nvSpPr>
          <p:spPr>
            <a:xfrm>
              <a:off x="943418" y="4355627"/>
              <a:ext cx="10181177" cy="942679"/>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Arial" panose="020B0604020202020204"/>
                  <a:ea typeface="+mn-ea"/>
                  <a:cs typeface="+mn-cs"/>
                </a:rPr>
                <a:t>Knowledge Management / Substrate</a:t>
              </a:r>
            </a:p>
          </p:txBody>
        </p:sp>
        <p:sp>
          <p:nvSpPr>
            <p:cNvPr id="17" name="Rectangle: Rounded Corners 5">
              <a:extLst>
                <a:ext uri="{FF2B5EF4-FFF2-40B4-BE49-F238E27FC236}">
                  <a16:creationId xmlns:a16="http://schemas.microsoft.com/office/drawing/2014/main" id="{6B806E2E-E296-4F23-9507-3EBB0A4D674C}"/>
                </a:ext>
              </a:extLst>
            </p:cNvPr>
            <p:cNvSpPr/>
            <p:nvPr/>
          </p:nvSpPr>
          <p:spPr>
            <a:xfrm>
              <a:off x="3054978" y="2437494"/>
              <a:ext cx="2024906" cy="1706250"/>
            </a:xfrm>
            <a:prstGeom prst="round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lang="en-US" sz="1600" b="1" dirty="0">
                <a:solidFill>
                  <a:srgbClr val="0000FF"/>
                </a:solidFill>
                <a:latin typeface="Arial" panose="020B0604020202020204"/>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Arial" panose="020B0604020202020204"/>
                  <a:ea typeface="+mn-ea"/>
                  <a:cs typeface="+mn-cs"/>
                </a:rPr>
                <a:t>Supplier Intelligent</a:t>
              </a:r>
              <a:r>
                <a:rPr kumimoji="0" lang="en-US" sz="1600" b="1" i="0" u="none" strike="noStrike" kern="1200" cap="none" spc="0" normalizeH="0" noProof="0" dirty="0">
                  <a:ln>
                    <a:noFill/>
                  </a:ln>
                  <a:solidFill>
                    <a:srgbClr val="0000FF"/>
                  </a:solidFill>
                  <a:effectLst/>
                  <a:uLnTx/>
                  <a:uFillTx/>
                  <a:latin typeface="Arial" panose="020B0604020202020204"/>
                  <a:ea typeface="+mn-ea"/>
                  <a:cs typeface="+mn-cs"/>
                </a:rPr>
                <a:t> </a:t>
              </a:r>
              <a:r>
                <a:rPr kumimoji="0" lang="en-US" sz="1600" b="1" i="0" u="none" strike="noStrike" kern="1200" cap="none" spc="0" normalizeH="0" baseline="0" noProof="0" dirty="0">
                  <a:ln>
                    <a:noFill/>
                  </a:ln>
                  <a:solidFill>
                    <a:srgbClr val="0000FF"/>
                  </a:solidFill>
                  <a:effectLst/>
                  <a:uLnTx/>
                  <a:uFillTx/>
                  <a:latin typeface="Arial" panose="020B0604020202020204"/>
                  <a:ea typeface="+mn-ea"/>
                  <a:cs typeface="+mn-cs"/>
                </a:rPr>
                <a:t>Advisor</a:t>
              </a:r>
            </a:p>
          </p:txBody>
        </p:sp>
        <p:sp>
          <p:nvSpPr>
            <p:cNvPr id="18" name="Rectangle: Rounded Corners 6">
              <a:extLst>
                <a:ext uri="{FF2B5EF4-FFF2-40B4-BE49-F238E27FC236}">
                  <a16:creationId xmlns:a16="http://schemas.microsoft.com/office/drawing/2014/main" id="{F9D66A1A-377B-4B8D-8E08-110476FBBCC9}"/>
                </a:ext>
              </a:extLst>
            </p:cNvPr>
            <p:cNvSpPr/>
            <p:nvPr/>
          </p:nvSpPr>
          <p:spPr>
            <a:xfrm rot="11468">
              <a:off x="5143423" y="2414082"/>
              <a:ext cx="1965978" cy="1706250"/>
            </a:xfrm>
            <a:prstGeom prst="round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FF"/>
                </a:solidFill>
                <a:effectLst/>
                <a:uLnTx/>
                <a:uFillTx/>
                <a:latin typeface="Arial" panose="020B0604020202020204"/>
                <a:ea typeface="+mn-ea"/>
                <a:cs typeface="+mn-cs"/>
              </a:endParaRPr>
            </a:p>
            <a:p>
              <a:pPr lvl="0" algn="ctr">
                <a:defRPr/>
              </a:pPr>
              <a:r>
                <a:rPr kumimoji="0" lang="en-US" sz="1600" b="1" i="0" u="none" strike="noStrike" kern="1200" cap="none" spc="0" normalizeH="0" baseline="0" noProof="0" dirty="0">
                  <a:ln>
                    <a:noFill/>
                  </a:ln>
                  <a:solidFill>
                    <a:srgbClr val="0000FF"/>
                  </a:solidFill>
                  <a:effectLst/>
                  <a:uLnTx/>
                  <a:uFillTx/>
                  <a:latin typeface="Arial" panose="020B0604020202020204"/>
                  <a:ea typeface="+mn-ea"/>
                  <a:cs typeface="+mn-cs"/>
                </a:rPr>
                <a:t>Category </a:t>
              </a:r>
              <a:r>
                <a:rPr lang="en-US" sz="1600" b="1" dirty="0">
                  <a:solidFill>
                    <a:srgbClr val="0000FF"/>
                  </a:solidFill>
                </a:rPr>
                <a:t>Intelligent </a:t>
              </a:r>
              <a:r>
                <a:rPr lang="en-US" sz="1600" b="1" dirty="0">
                  <a:solidFill>
                    <a:srgbClr val="0000FF"/>
                  </a:solidFill>
                  <a:latin typeface="Arial" panose="020B0604020202020204"/>
                </a:rPr>
                <a:t>Advisor</a:t>
              </a:r>
              <a:endParaRPr kumimoji="0" lang="en-US" sz="1600" b="1" i="0" u="none" strike="noStrike" kern="1200" cap="none" spc="0" normalizeH="0" baseline="0" noProof="0" dirty="0">
                <a:ln>
                  <a:noFill/>
                </a:ln>
                <a:solidFill>
                  <a:srgbClr val="0000FF"/>
                </a:solidFill>
                <a:effectLst/>
                <a:uLnTx/>
                <a:uFillTx/>
                <a:latin typeface="Arial" panose="020B0604020202020204"/>
                <a:ea typeface="+mn-ea"/>
                <a:cs typeface="+mn-cs"/>
              </a:endParaRPr>
            </a:p>
          </p:txBody>
        </p:sp>
        <p:sp>
          <p:nvSpPr>
            <p:cNvPr id="19" name="Rectangle: Rounded Corners 7">
              <a:extLst>
                <a:ext uri="{FF2B5EF4-FFF2-40B4-BE49-F238E27FC236}">
                  <a16:creationId xmlns:a16="http://schemas.microsoft.com/office/drawing/2014/main" id="{D1CC35B5-6C56-4054-A2C0-0EA925800E84}"/>
                </a:ext>
              </a:extLst>
            </p:cNvPr>
            <p:cNvSpPr/>
            <p:nvPr/>
          </p:nvSpPr>
          <p:spPr>
            <a:xfrm>
              <a:off x="7140745" y="2410796"/>
              <a:ext cx="2110850" cy="1706250"/>
            </a:xfrm>
            <a:prstGeom prst="round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FF"/>
                </a:solidFill>
                <a:effectLst/>
                <a:uLnTx/>
                <a:uFillTx/>
                <a:latin typeface="Arial" panose="020B0604020202020204"/>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Arial" panose="020B0604020202020204"/>
                  <a:ea typeface="+mn-ea"/>
                  <a:cs typeface="+mn-cs"/>
                </a:rPr>
                <a:t>Sourcing</a:t>
              </a:r>
            </a:p>
            <a:p>
              <a:pPr lvl="0" algn="ctr">
                <a:defRPr/>
              </a:pPr>
              <a:r>
                <a:rPr lang="en-US" sz="1600" b="1" dirty="0">
                  <a:solidFill>
                    <a:srgbClr val="0000FF"/>
                  </a:solidFill>
                </a:rPr>
                <a:t>Intelligent Advisor</a:t>
              </a:r>
              <a:endParaRPr kumimoji="0" lang="en-US" sz="1600" b="1" i="0" u="none" strike="noStrike" kern="1200" cap="none" spc="0" normalizeH="0" baseline="0" noProof="0" dirty="0">
                <a:ln>
                  <a:noFill/>
                </a:ln>
                <a:solidFill>
                  <a:srgbClr val="0000FF"/>
                </a:solidFill>
                <a:effectLst/>
                <a:uLnTx/>
                <a:uFillTx/>
                <a:latin typeface="Arial" panose="020B0604020202020204"/>
                <a:ea typeface="+mn-ea"/>
                <a:cs typeface="+mn-cs"/>
              </a:endParaRPr>
            </a:p>
          </p:txBody>
        </p:sp>
        <p:sp>
          <p:nvSpPr>
            <p:cNvPr id="20" name="Rectangle: Rounded Corners 10">
              <a:extLst>
                <a:ext uri="{FF2B5EF4-FFF2-40B4-BE49-F238E27FC236}">
                  <a16:creationId xmlns:a16="http://schemas.microsoft.com/office/drawing/2014/main" id="{2492446E-18D5-421D-830A-03747EE15FF5}"/>
                </a:ext>
              </a:extLst>
            </p:cNvPr>
            <p:cNvSpPr/>
            <p:nvPr/>
          </p:nvSpPr>
          <p:spPr>
            <a:xfrm>
              <a:off x="919702" y="2415948"/>
              <a:ext cx="2094970" cy="1706250"/>
            </a:xfrm>
            <a:prstGeom prst="round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FF"/>
                </a:solidFill>
                <a:effectLst/>
                <a:uLnTx/>
                <a:uFillTx/>
                <a:latin typeface="Arial" panose="020B0604020202020204"/>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Arial" panose="020B0604020202020204"/>
                  <a:ea typeface="+mn-ea"/>
                  <a:cs typeface="+mn-cs"/>
                </a:rPr>
                <a:t>Procurement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Arial" panose="020B0604020202020204"/>
                  <a:ea typeface="+mn-ea"/>
                  <a:cs typeface="+mn-cs"/>
                </a:rPr>
                <a:t>Helpdesk</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Arial" panose="020B0604020202020204"/>
                  <a:ea typeface="+mn-ea"/>
                  <a:cs typeface="+mn-cs"/>
                </a:rPr>
                <a:t>Assistant</a:t>
              </a:r>
            </a:p>
          </p:txBody>
        </p:sp>
        <p:sp>
          <p:nvSpPr>
            <p:cNvPr id="26" name="Rectangle: Rounded Corners 7">
              <a:extLst>
                <a:ext uri="{FF2B5EF4-FFF2-40B4-BE49-F238E27FC236}">
                  <a16:creationId xmlns:a16="http://schemas.microsoft.com/office/drawing/2014/main" id="{60BBD395-3662-4762-9258-C2D2460B1D11}"/>
                </a:ext>
              </a:extLst>
            </p:cNvPr>
            <p:cNvSpPr/>
            <p:nvPr/>
          </p:nvSpPr>
          <p:spPr>
            <a:xfrm>
              <a:off x="9270466" y="2442611"/>
              <a:ext cx="1838227" cy="1706250"/>
            </a:xfrm>
            <a:prstGeom prst="round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Arial" panose="020B0604020202020204"/>
                  <a:ea typeface="+mn-ea"/>
                  <a:cs typeface="+mn-cs"/>
                </a:rPr>
                <a:t>Buyers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Arial" panose="020B0604020202020204"/>
                  <a:ea typeface="+mn-ea"/>
                  <a:cs typeface="+mn-cs"/>
                </a:rPr>
                <a:t>Concierge </a:t>
              </a:r>
            </a:p>
          </p:txBody>
        </p:sp>
      </p:grpSp>
      <p:sp>
        <p:nvSpPr>
          <p:cNvPr id="28" name="TextBox 27">
            <a:extLst>
              <a:ext uri="{FF2B5EF4-FFF2-40B4-BE49-F238E27FC236}">
                <a16:creationId xmlns:a16="http://schemas.microsoft.com/office/drawing/2014/main" id="{01E4A08E-298F-4129-A9FC-5DB9AD6709EA}"/>
              </a:ext>
            </a:extLst>
          </p:cNvPr>
          <p:cNvSpPr txBox="1"/>
          <p:nvPr/>
        </p:nvSpPr>
        <p:spPr>
          <a:xfrm>
            <a:off x="5270788" y="5835043"/>
            <a:ext cx="2080009" cy="584775"/>
          </a:xfrm>
          <a:prstGeom prst="rect">
            <a:avLst/>
          </a:prstGeom>
          <a:noFill/>
        </p:spPr>
        <p:txBody>
          <a:bodyPr wrap="square" rtlCol="0">
            <a:spAutoFit/>
          </a:bodyPr>
          <a:lstStyle/>
          <a:p>
            <a:pPr algn="ctr"/>
            <a:r>
              <a:rPr lang="en-US" sz="1600" b="1" dirty="0"/>
              <a:t>WORK COMPLEXITY</a:t>
            </a:r>
          </a:p>
        </p:txBody>
      </p:sp>
      <p:sp>
        <p:nvSpPr>
          <p:cNvPr id="29" name="TextBox 28">
            <a:extLst>
              <a:ext uri="{FF2B5EF4-FFF2-40B4-BE49-F238E27FC236}">
                <a16:creationId xmlns:a16="http://schemas.microsoft.com/office/drawing/2014/main" id="{FEDF6C13-DBBA-4CB8-AF7E-70438901C55C}"/>
              </a:ext>
            </a:extLst>
          </p:cNvPr>
          <p:cNvSpPr txBox="1"/>
          <p:nvPr/>
        </p:nvSpPr>
        <p:spPr>
          <a:xfrm rot="16200000">
            <a:off x="-541452" y="2773419"/>
            <a:ext cx="3063306" cy="584775"/>
          </a:xfrm>
          <a:prstGeom prst="rect">
            <a:avLst/>
          </a:prstGeom>
          <a:noFill/>
        </p:spPr>
        <p:txBody>
          <a:bodyPr wrap="square" rtlCol="0">
            <a:spAutoFit/>
          </a:bodyPr>
          <a:lstStyle/>
          <a:p>
            <a:pPr algn="ctr"/>
            <a:r>
              <a:rPr lang="en-US" sz="1600" b="1" dirty="0"/>
              <a:t> KNOWLEDGE </a:t>
            </a:r>
          </a:p>
          <a:p>
            <a:pPr algn="ctr"/>
            <a:r>
              <a:rPr lang="en-US" sz="1600" b="1" dirty="0"/>
              <a:t>COMPLEXITY</a:t>
            </a:r>
          </a:p>
        </p:txBody>
      </p:sp>
      <p:sp>
        <p:nvSpPr>
          <p:cNvPr id="30" name="TextBox 29">
            <a:extLst>
              <a:ext uri="{FF2B5EF4-FFF2-40B4-BE49-F238E27FC236}">
                <a16:creationId xmlns:a16="http://schemas.microsoft.com/office/drawing/2014/main" id="{91101D0F-D4FD-47BC-8890-6DCE81849958}"/>
              </a:ext>
            </a:extLst>
          </p:cNvPr>
          <p:cNvSpPr txBox="1"/>
          <p:nvPr/>
        </p:nvSpPr>
        <p:spPr>
          <a:xfrm>
            <a:off x="1328137" y="5865318"/>
            <a:ext cx="2365024" cy="523220"/>
          </a:xfrm>
          <a:prstGeom prst="rect">
            <a:avLst/>
          </a:prstGeom>
          <a:noFill/>
        </p:spPr>
        <p:txBody>
          <a:bodyPr wrap="square" rtlCol="0">
            <a:spAutoFit/>
          </a:bodyPr>
          <a:lstStyle/>
          <a:p>
            <a:r>
              <a:rPr lang="en-US" sz="1400" dirty="0"/>
              <a:t>Factoid, question, little or no discretion</a:t>
            </a:r>
          </a:p>
        </p:txBody>
      </p:sp>
      <p:sp>
        <p:nvSpPr>
          <p:cNvPr id="31" name="TextBox 30">
            <a:extLst>
              <a:ext uri="{FF2B5EF4-FFF2-40B4-BE49-F238E27FC236}">
                <a16:creationId xmlns:a16="http://schemas.microsoft.com/office/drawing/2014/main" id="{5C668AFB-A5D2-4A9C-89EE-CEB25AC0056C}"/>
              </a:ext>
            </a:extLst>
          </p:cNvPr>
          <p:cNvSpPr txBox="1"/>
          <p:nvPr/>
        </p:nvSpPr>
        <p:spPr>
          <a:xfrm>
            <a:off x="9279928" y="5858548"/>
            <a:ext cx="2159642" cy="523220"/>
          </a:xfrm>
          <a:prstGeom prst="rect">
            <a:avLst/>
          </a:prstGeom>
          <a:noFill/>
        </p:spPr>
        <p:txBody>
          <a:bodyPr wrap="square" rtlCol="0">
            <a:spAutoFit/>
          </a:bodyPr>
          <a:lstStyle/>
          <a:p>
            <a:pPr algn="r"/>
            <a:r>
              <a:rPr lang="en-US" sz="1400" dirty="0"/>
              <a:t>Complex case, </a:t>
            </a:r>
          </a:p>
          <a:p>
            <a:pPr algn="r"/>
            <a:r>
              <a:rPr lang="en-US" sz="1400" dirty="0"/>
              <a:t>Judgement-oriented</a:t>
            </a:r>
          </a:p>
        </p:txBody>
      </p:sp>
    </p:spTree>
    <p:extLst>
      <p:ext uri="{BB962C8B-B14F-4D97-AF65-F5344CB8AC3E}">
        <p14:creationId xmlns:p14="http://schemas.microsoft.com/office/powerpoint/2010/main" val="395778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6B1D40-B553-47B7-92F7-09B079FA5837}"/>
              </a:ext>
            </a:extLst>
          </p:cNvPr>
          <p:cNvSpPr>
            <a:spLocks noGrp="1"/>
          </p:cNvSpPr>
          <p:nvPr>
            <p:ph type="title"/>
          </p:nvPr>
        </p:nvSpPr>
        <p:spPr>
          <a:xfrm>
            <a:off x="345017" y="332076"/>
            <a:ext cx="10882963" cy="776139"/>
          </a:xfrm>
        </p:spPr>
        <p:txBody>
          <a:bodyPr/>
          <a:lstStyle/>
          <a:p>
            <a:r>
              <a:rPr lang="en-US" dirty="0"/>
              <a:t>BPS Use Cases</a:t>
            </a:r>
          </a:p>
        </p:txBody>
      </p:sp>
      <p:cxnSp>
        <p:nvCxnSpPr>
          <p:cNvPr id="13" name="Straight Connector 12">
            <a:extLst>
              <a:ext uri="{FF2B5EF4-FFF2-40B4-BE49-F238E27FC236}">
                <a16:creationId xmlns:a16="http://schemas.microsoft.com/office/drawing/2014/main" id="{2B033E06-BE72-4760-9359-5F32739D0E50}"/>
              </a:ext>
            </a:extLst>
          </p:cNvPr>
          <p:cNvCxnSpPr>
            <a:cxnSpLocks/>
          </p:cNvCxnSpPr>
          <p:nvPr/>
        </p:nvCxnSpPr>
        <p:spPr bwMode="auto">
          <a:xfrm>
            <a:off x="964401" y="1659987"/>
            <a:ext cx="10552090" cy="0"/>
          </a:xfrm>
          <a:prstGeom prst="line">
            <a:avLst/>
          </a:prstGeom>
          <a:ln w="28575">
            <a:solidFill>
              <a:srgbClr val="778888"/>
            </a:solidFill>
          </a:ln>
        </p:spPr>
        <p:style>
          <a:lnRef idx="1">
            <a:schemeClr val="accent1"/>
          </a:lnRef>
          <a:fillRef idx="0">
            <a:schemeClr val="accent1"/>
          </a:fillRef>
          <a:effectRef idx="0">
            <a:schemeClr val="accent1"/>
          </a:effectRef>
          <a:fontRef idx="minor">
            <a:schemeClr val="tx1"/>
          </a:fontRef>
        </p:style>
      </p:cxnSp>
      <p:sp>
        <p:nvSpPr>
          <p:cNvPr id="14" name="AutoShape 4">
            <a:extLst>
              <a:ext uri="{FF2B5EF4-FFF2-40B4-BE49-F238E27FC236}">
                <a16:creationId xmlns:a16="http://schemas.microsoft.com/office/drawing/2014/main" id="{79EA6CF9-B61B-40D6-9E58-B20185AD7E9B}"/>
              </a:ext>
            </a:extLst>
          </p:cNvPr>
          <p:cNvSpPr>
            <a:spLocks noChangeArrowheads="1"/>
          </p:cNvSpPr>
          <p:nvPr/>
        </p:nvSpPr>
        <p:spPr bwMode="auto">
          <a:xfrm>
            <a:off x="172303" y="1168654"/>
            <a:ext cx="1114993" cy="982667"/>
          </a:xfrm>
          <a:prstGeom prst="hexagon">
            <a:avLst>
              <a:gd name="adj" fmla="val 27042"/>
              <a:gd name="vf" fmla="val 115470"/>
            </a:avLst>
          </a:prstGeom>
          <a:solidFill>
            <a:schemeClr val="accent3"/>
          </a:solidFill>
          <a:ln w="19050">
            <a:noFill/>
            <a:miter lim="800000"/>
            <a:headEnd/>
            <a:tailEnd/>
          </a:ln>
        </p:spPr>
        <p:txBody>
          <a:bodyPr lIns="0" tIns="0" rIns="0" bIns="0" anchor="ctr"/>
          <a:lstStyle/>
          <a:p>
            <a:pPr algn="ctr">
              <a:defRPr/>
            </a:pPr>
            <a:r>
              <a:rPr lang="en-US" sz="1200" dirty="0">
                <a:solidFill>
                  <a:schemeClr val="bg1"/>
                </a:solidFill>
                <a:latin typeface="Arial"/>
              </a:rPr>
              <a:t>Finance &amp; Accounting</a:t>
            </a:r>
          </a:p>
        </p:txBody>
      </p:sp>
      <p:sp>
        <p:nvSpPr>
          <p:cNvPr id="15" name="AutoShape 4">
            <a:extLst>
              <a:ext uri="{FF2B5EF4-FFF2-40B4-BE49-F238E27FC236}">
                <a16:creationId xmlns:a16="http://schemas.microsoft.com/office/drawing/2014/main" id="{DFD96266-7C43-4092-B0B9-FCDACBA7DF01}"/>
              </a:ext>
            </a:extLst>
          </p:cNvPr>
          <p:cNvSpPr>
            <a:spLocks noChangeArrowheads="1"/>
          </p:cNvSpPr>
          <p:nvPr/>
        </p:nvSpPr>
        <p:spPr bwMode="auto">
          <a:xfrm>
            <a:off x="1569302" y="1168654"/>
            <a:ext cx="1163120" cy="982667"/>
          </a:xfrm>
          <a:prstGeom prst="hexagon">
            <a:avLst>
              <a:gd name="adj" fmla="val 27042"/>
              <a:gd name="vf" fmla="val 115470"/>
            </a:avLst>
          </a:prstGeom>
          <a:solidFill>
            <a:schemeClr val="accent3"/>
          </a:solidFill>
          <a:ln w="19050">
            <a:noFill/>
            <a:miter lim="800000"/>
            <a:headEnd/>
            <a:tailEnd/>
          </a:ln>
        </p:spPr>
        <p:txBody>
          <a:bodyPr lIns="0" tIns="0" rIns="0" bIns="0" anchor="ctr"/>
          <a:lstStyle/>
          <a:p>
            <a:pPr algn="ctr">
              <a:defRPr/>
            </a:pPr>
            <a:r>
              <a:rPr lang="en-US" sz="1050" dirty="0">
                <a:solidFill>
                  <a:schemeClr val="bg1"/>
                </a:solidFill>
                <a:latin typeface="Arial"/>
              </a:rPr>
              <a:t>Procurement</a:t>
            </a:r>
          </a:p>
        </p:txBody>
      </p:sp>
      <p:sp>
        <p:nvSpPr>
          <p:cNvPr id="16" name="AutoShape 4">
            <a:extLst>
              <a:ext uri="{FF2B5EF4-FFF2-40B4-BE49-F238E27FC236}">
                <a16:creationId xmlns:a16="http://schemas.microsoft.com/office/drawing/2014/main" id="{0156CAF6-2C51-45FE-852F-8D8580458DE0}"/>
              </a:ext>
            </a:extLst>
          </p:cNvPr>
          <p:cNvSpPr>
            <a:spLocks noChangeArrowheads="1"/>
          </p:cNvSpPr>
          <p:nvPr/>
        </p:nvSpPr>
        <p:spPr bwMode="auto">
          <a:xfrm>
            <a:off x="2884222" y="1168654"/>
            <a:ext cx="1114993" cy="982667"/>
          </a:xfrm>
          <a:prstGeom prst="hexagon">
            <a:avLst>
              <a:gd name="adj" fmla="val 27042"/>
              <a:gd name="vf" fmla="val 115470"/>
            </a:avLst>
          </a:prstGeom>
          <a:solidFill>
            <a:schemeClr val="accent3"/>
          </a:solidFill>
          <a:ln w="19050">
            <a:noFill/>
            <a:miter lim="800000"/>
            <a:headEnd/>
            <a:tailEnd/>
          </a:ln>
        </p:spPr>
        <p:txBody>
          <a:bodyPr lIns="0" tIns="0" rIns="0" bIns="0" anchor="ctr"/>
          <a:lstStyle/>
          <a:p>
            <a:pPr algn="ctr">
              <a:defRPr/>
            </a:pPr>
            <a:r>
              <a:rPr lang="en-US" sz="1200" dirty="0">
                <a:solidFill>
                  <a:schemeClr val="bg1"/>
                </a:solidFill>
                <a:latin typeface="Arial"/>
              </a:rPr>
              <a:t>Health</a:t>
            </a:r>
          </a:p>
        </p:txBody>
      </p:sp>
      <p:sp>
        <p:nvSpPr>
          <p:cNvPr id="17" name="AutoShape 4">
            <a:extLst>
              <a:ext uri="{FF2B5EF4-FFF2-40B4-BE49-F238E27FC236}">
                <a16:creationId xmlns:a16="http://schemas.microsoft.com/office/drawing/2014/main" id="{872095B5-D767-4519-9EA0-C2DE3772F3E4}"/>
              </a:ext>
            </a:extLst>
          </p:cNvPr>
          <p:cNvSpPr>
            <a:spLocks noChangeArrowheads="1"/>
          </p:cNvSpPr>
          <p:nvPr/>
        </p:nvSpPr>
        <p:spPr bwMode="auto">
          <a:xfrm>
            <a:off x="4196932" y="1168654"/>
            <a:ext cx="1114993" cy="982667"/>
          </a:xfrm>
          <a:prstGeom prst="hexagon">
            <a:avLst>
              <a:gd name="adj" fmla="val 27042"/>
              <a:gd name="vf" fmla="val 115470"/>
            </a:avLst>
          </a:prstGeom>
          <a:solidFill>
            <a:schemeClr val="accent3"/>
          </a:solidFill>
          <a:ln w="19050">
            <a:noFill/>
            <a:miter lim="800000"/>
            <a:headEnd/>
            <a:tailEnd/>
          </a:ln>
        </p:spPr>
        <p:txBody>
          <a:bodyPr lIns="0" tIns="0" rIns="0" bIns="0" anchor="ctr"/>
          <a:lstStyle/>
          <a:p>
            <a:pPr algn="ctr">
              <a:defRPr/>
            </a:pPr>
            <a:r>
              <a:rPr lang="en-US" sz="1200" dirty="0">
                <a:solidFill>
                  <a:schemeClr val="bg1"/>
                </a:solidFill>
                <a:latin typeface="Arial"/>
              </a:rPr>
              <a:t>Supply Chain</a:t>
            </a:r>
          </a:p>
        </p:txBody>
      </p:sp>
      <p:sp>
        <p:nvSpPr>
          <p:cNvPr id="18" name="AutoShape 4">
            <a:extLst>
              <a:ext uri="{FF2B5EF4-FFF2-40B4-BE49-F238E27FC236}">
                <a16:creationId xmlns:a16="http://schemas.microsoft.com/office/drawing/2014/main" id="{49F53EF4-7EDC-4849-8A92-FAABA0E85942}"/>
              </a:ext>
            </a:extLst>
          </p:cNvPr>
          <p:cNvSpPr>
            <a:spLocks noChangeArrowheads="1"/>
          </p:cNvSpPr>
          <p:nvPr/>
        </p:nvSpPr>
        <p:spPr bwMode="auto">
          <a:xfrm>
            <a:off x="6859424" y="1168654"/>
            <a:ext cx="1114993" cy="982667"/>
          </a:xfrm>
          <a:prstGeom prst="hexagon">
            <a:avLst>
              <a:gd name="adj" fmla="val 27042"/>
              <a:gd name="vf" fmla="val 115470"/>
            </a:avLst>
          </a:prstGeom>
          <a:solidFill>
            <a:schemeClr val="accent3"/>
          </a:solidFill>
          <a:ln w="19050">
            <a:noFill/>
            <a:miter lim="800000"/>
            <a:headEnd/>
            <a:tailEnd/>
          </a:ln>
        </p:spPr>
        <p:txBody>
          <a:bodyPr lIns="0" tIns="0" rIns="0" bIns="0" anchor="ctr"/>
          <a:lstStyle/>
          <a:p>
            <a:pPr algn="ctr">
              <a:defRPr/>
            </a:pPr>
            <a:r>
              <a:rPr lang="en-US" sz="1200" dirty="0">
                <a:solidFill>
                  <a:schemeClr val="bg1"/>
                </a:solidFill>
                <a:latin typeface="Arial"/>
              </a:rPr>
              <a:t>Marketing</a:t>
            </a:r>
          </a:p>
        </p:txBody>
      </p:sp>
      <p:sp>
        <p:nvSpPr>
          <p:cNvPr id="19" name="AutoShape 4">
            <a:extLst>
              <a:ext uri="{FF2B5EF4-FFF2-40B4-BE49-F238E27FC236}">
                <a16:creationId xmlns:a16="http://schemas.microsoft.com/office/drawing/2014/main" id="{553DB9C1-4092-41F7-BCC3-7E3F2837112A}"/>
              </a:ext>
            </a:extLst>
          </p:cNvPr>
          <p:cNvSpPr>
            <a:spLocks noChangeArrowheads="1"/>
          </p:cNvSpPr>
          <p:nvPr/>
        </p:nvSpPr>
        <p:spPr bwMode="auto">
          <a:xfrm>
            <a:off x="5534356" y="1154804"/>
            <a:ext cx="1114993" cy="982667"/>
          </a:xfrm>
          <a:prstGeom prst="hexagon">
            <a:avLst>
              <a:gd name="adj" fmla="val 27042"/>
              <a:gd name="vf" fmla="val 115470"/>
            </a:avLst>
          </a:prstGeom>
          <a:solidFill>
            <a:schemeClr val="accent3"/>
          </a:solidFill>
          <a:ln w="19050">
            <a:noFill/>
            <a:miter lim="800000"/>
            <a:headEnd/>
            <a:tailEnd/>
          </a:ln>
        </p:spPr>
        <p:txBody>
          <a:bodyPr lIns="0" tIns="0" rIns="0" bIns="0" anchor="ctr"/>
          <a:lstStyle/>
          <a:p>
            <a:pPr algn="ctr">
              <a:defRPr/>
            </a:pPr>
            <a:r>
              <a:rPr lang="en-US" sz="1200" dirty="0">
                <a:solidFill>
                  <a:schemeClr val="bg1"/>
                </a:solidFill>
                <a:latin typeface="Arial"/>
              </a:rPr>
              <a:t>Talent &amp; HR</a:t>
            </a:r>
          </a:p>
        </p:txBody>
      </p:sp>
      <p:cxnSp>
        <p:nvCxnSpPr>
          <p:cNvPr id="20" name="Straight Connector 19">
            <a:extLst>
              <a:ext uri="{FF2B5EF4-FFF2-40B4-BE49-F238E27FC236}">
                <a16:creationId xmlns:a16="http://schemas.microsoft.com/office/drawing/2014/main" id="{0E172AA5-BDE5-442F-B1A4-5DEC5ACE9B13}"/>
              </a:ext>
            </a:extLst>
          </p:cNvPr>
          <p:cNvCxnSpPr/>
          <p:nvPr/>
        </p:nvCxnSpPr>
        <p:spPr bwMode="auto">
          <a:xfrm>
            <a:off x="2815942" y="2356112"/>
            <a:ext cx="0" cy="3841930"/>
          </a:xfrm>
          <a:prstGeom prst="line">
            <a:avLst/>
          </a:prstGeom>
          <a:ln w="6350">
            <a:solidFill>
              <a:srgbClr val="778888"/>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8F627C1-9DC0-4ED8-8D35-0E68FE92A0D0}"/>
              </a:ext>
            </a:extLst>
          </p:cNvPr>
          <p:cNvCxnSpPr/>
          <p:nvPr/>
        </p:nvCxnSpPr>
        <p:spPr bwMode="auto">
          <a:xfrm>
            <a:off x="4157296" y="2356112"/>
            <a:ext cx="0" cy="3841930"/>
          </a:xfrm>
          <a:prstGeom prst="line">
            <a:avLst/>
          </a:prstGeom>
          <a:ln w="6350">
            <a:solidFill>
              <a:srgbClr val="778888"/>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1CB98B0-471F-4979-8A86-63599B574602}"/>
              </a:ext>
            </a:extLst>
          </p:cNvPr>
          <p:cNvCxnSpPr/>
          <p:nvPr/>
        </p:nvCxnSpPr>
        <p:spPr bwMode="auto">
          <a:xfrm>
            <a:off x="5399794" y="2356112"/>
            <a:ext cx="0" cy="3841930"/>
          </a:xfrm>
          <a:prstGeom prst="line">
            <a:avLst/>
          </a:prstGeom>
          <a:ln w="6350">
            <a:solidFill>
              <a:srgbClr val="778888"/>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C27FDD2-E93E-4AF6-AFD9-BF17F06ECF1D}"/>
              </a:ext>
            </a:extLst>
          </p:cNvPr>
          <p:cNvCxnSpPr/>
          <p:nvPr/>
        </p:nvCxnSpPr>
        <p:spPr bwMode="auto">
          <a:xfrm>
            <a:off x="6617579" y="2356112"/>
            <a:ext cx="0" cy="3841930"/>
          </a:xfrm>
          <a:prstGeom prst="line">
            <a:avLst/>
          </a:prstGeom>
          <a:ln w="6350">
            <a:solidFill>
              <a:srgbClr val="778888"/>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FFAA794-3213-4DD2-B26C-3283D5D4FD61}"/>
              </a:ext>
            </a:extLst>
          </p:cNvPr>
          <p:cNvCxnSpPr/>
          <p:nvPr/>
        </p:nvCxnSpPr>
        <p:spPr bwMode="auto">
          <a:xfrm>
            <a:off x="1412803" y="2356112"/>
            <a:ext cx="0" cy="3841930"/>
          </a:xfrm>
          <a:prstGeom prst="line">
            <a:avLst/>
          </a:prstGeom>
          <a:ln w="6350">
            <a:solidFill>
              <a:srgbClr val="778888"/>
            </a:solidFill>
            <a:prstDash val="dash"/>
          </a:ln>
        </p:spPr>
        <p:style>
          <a:lnRef idx="1">
            <a:schemeClr val="accent1"/>
          </a:lnRef>
          <a:fillRef idx="0">
            <a:schemeClr val="accent1"/>
          </a:fillRef>
          <a:effectRef idx="0">
            <a:schemeClr val="accent1"/>
          </a:effectRef>
          <a:fontRef idx="minor">
            <a:schemeClr val="tx1"/>
          </a:fontRef>
        </p:style>
      </p:cxnSp>
      <p:sp>
        <p:nvSpPr>
          <p:cNvPr id="25" name="Content Placeholder 7">
            <a:extLst>
              <a:ext uri="{FF2B5EF4-FFF2-40B4-BE49-F238E27FC236}">
                <a16:creationId xmlns:a16="http://schemas.microsoft.com/office/drawing/2014/main" id="{EA53FF26-4C14-4658-8CBF-D66116EAEEDA}"/>
              </a:ext>
            </a:extLst>
          </p:cNvPr>
          <p:cNvSpPr txBox="1">
            <a:spLocks/>
          </p:cNvSpPr>
          <p:nvPr/>
        </p:nvSpPr>
        <p:spPr bwMode="auto">
          <a:xfrm>
            <a:off x="4334339" y="2369327"/>
            <a:ext cx="1152998" cy="3828716"/>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marL="171450" marR="0" lvl="0" indent="-1714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a:pPr>
            <a:r>
              <a:rPr kumimoji="0" lang="en-US" sz="1100" b="0" i="0" u="none" strike="noStrike" kern="0" cap="none" spc="0" normalizeH="0" baseline="0" noProof="0" dirty="0">
                <a:ln>
                  <a:noFill/>
                </a:ln>
                <a:solidFill>
                  <a:schemeClr val="tx1"/>
                </a:solidFill>
                <a:effectLst/>
                <a:uLnTx/>
                <a:uFillTx/>
                <a:latin typeface="+mn-lt"/>
                <a:ea typeface="+mn-ea"/>
                <a:cs typeface="+mn-cs"/>
              </a:rPr>
              <a:t>Warranty </a:t>
            </a:r>
          </a:p>
          <a:p>
            <a:pPr marR="0" lvl="0" algn="l" defTabSz="914400" rtl="0" eaLnBrk="1" fontAlgn="base" latinLnBrk="0" hangingPunct="1">
              <a:lnSpc>
                <a:spcPct val="100000"/>
              </a:lnSpc>
              <a:spcBef>
                <a:spcPct val="20000"/>
              </a:spcBef>
              <a:spcAft>
                <a:spcPct val="0"/>
              </a:spcAft>
              <a:buClr>
                <a:schemeClr val="tx1"/>
              </a:buClr>
              <a:buSzTx/>
              <a:tabLst/>
              <a:defRPr/>
            </a:pPr>
            <a:r>
              <a:rPr kumimoji="0" lang="en-US" sz="1100" b="0" i="0" u="none" strike="noStrike" kern="0" cap="none" spc="0" normalizeH="0" baseline="0" noProof="0" dirty="0">
                <a:ln>
                  <a:noFill/>
                </a:ln>
                <a:solidFill>
                  <a:schemeClr val="tx1"/>
                </a:solidFill>
                <a:effectLst/>
                <a:uLnTx/>
                <a:uFillTx/>
                <a:latin typeface="+mn-lt"/>
                <a:ea typeface="+mn-ea"/>
                <a:cs typeface="+mn-cs"/>
              </a:rPr>
              <a:t>claims</a:t>
            </a:r>
          </a:p>
        </p:txBody>
      </p:sp>
      <p:sp>
        <p:nvSpPr>
          <p:cNvPr id="26" name="Content Placeholder 7">
            <a:extLst>
              <a:ext uri="{FF2B5EF4-FFF2-40B4-BE49-F238E27FC236}">
                <a16:creationId xmlns:a16="http://schemas.microsoft.com/office/drawing/2014/main" id="{E600A779-E481-4AD8-99F0-C948F7044D75}"/>
              </a:ext>
            </a:extLst>
          </p:cNvPr>
          <p:cNvSpPr txBox="1">
            <a:spLocks/>
          </p:cNvSpPr>
          <p:nvPr/>
        </p:nvSpPr>
        <p:spPr bwMode="auto">
          <a:xfrm>
            <a:off x="2888372" y="2369327"/>
            <a:ext cx="1277659" cy="3828716"/>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marL="171450" lvl="0" indent="-171450">
              <a:buFont typeface="Arial" panose="020B0604020202020204" pitchFamily="34" charset="0"/>
              <a:buChar char="•"/>
            </a:pPr>
            <a:r>
              <a:rPr lang="en-US" sz="1100" dirty="0"/>
              <a:t>Claims Adjudication Assistant</a:t>
            </a:r>
          </a:p>
          <a:p>
            <a:pPr marL="171450" lvl="0" indent="-171450">
              <a:buFont typeface="Arial" panose="020B0604020202020204" pitchFamily="34" charset="0"/>
              <a:buChar char="•"/>
            </a:pPr>
            <a:endParaRPr lang="en-US" sz="1100" dirty="0"/>
          </a:p>
          <a:p>
            <a:pPr marL="171450" lvl="0" indent="-171450">
              <a:buFont typeface="Arial" panose="020B0604020202020204" pitchFamily="34" charset="0"/>
              <a:buChar char="•"/>
            </a:pPr>
            <a:r>
              <a:rPr lang="en-US" sz="1100" dirty="0"/>
              <a:t>Health Care Pre-Authorization Advisor</a:t>
            </a:r>
          </a:p>
          <a:p>
            <a:pPr marL="171450" lvl="0" indent="-171450">
              <a:buFont typeface="Arial" panose="020B0604020202020204" pitchFamily="34" charset="0"/>
              <a:buChar char="•"/>
            </a:pPr>
            <a:endParaRPr lang="en-US" sz="1100" dirty="0"/>
          </a:p>
          <a:p>
            <a:pPr lvl="0"/>
            <a:endParaRPr lang="en-US" sz="1100" dirty="0"/>
          </a:p>
          <a:p>
            <a:pPr lvl="0"/>
            <a:r>
              <a:rPr lang="en-US" sz="1100" dirty="0"/>
              <a:t>Life sciences:</a:t>
            </a:r>
          </a:p>
          <a:p>
            <a:pPr lvl="0"/>
            <a:r>
              <a:rPr lang="en-US" sz="1100" dirty="0"/>
              <a:t>Pharmacovigilance Advisor </a:t>
            </a:r>
          </a:p>
        </p:txBody>
      </p:sp>
      <p:sp>
        <p:nvSpPr>
          <p:cNvPr id="27" name="Content Placeholder 7">
            <a:extLst>
              <a:ext uri="{FF2B5EF4-FFF2-40B4-BE49-F238E27FC236}">
                <a16:creationId xmlns:a16="http://schemas.microsoft.com/office/drawing/2014/main" id="{ADA0DD33-6241-429E-9F95-02C589AA8E4E}"/>
              </a:ext>
            </a:extLst>
          </p:cNvPr>
          <p:cNvSpPr txBox="1">
            <a:spLocks/>
          </p:cNvSpPr>
          <p:nvPr/>
        </p:nvSpPr>
        <p:spPr bwMode="auto">
          <a:xfrm>
            <a:off x="1516548" y="2369327"/>
            <a:ext cx="1277659" cy="3828716"/>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marL="171450" lvl="0" indent="-171450">
              <a:buFont typeface="Arial" panose="020B0604020202020204" pitchFamily="34" charset="0"/>
              <a:buChar char="•"/>
            </a:pPr>
            <a:r>
              <a:rPr lang="en-US" sz="1100" dirty="0"/>
              <a:t>Procurement Helpdesk Assistant</a:t>
            </a:r>
          </a:p>
          <a:p>
            <a:pPr marL="171450" lvl="0" indent="-171450">
              <a:buFont typeface="Arial" panose="020B0604020202020204" pitchFamily="34" charset="0"/>
              <a:buChar char="•"/>
            </a:pPr>
            <a:endParaRPr lang="en-US" sz="1100" dirty="0"/>
          </a:p>
          <a:p>
            <a:pPr marL="171450" lvl="0" indent="-171450">
              <a:buFont typeface="Arial" panose="020B0604020202020204" pitchFamily="34" charset="0"/>
              <a:buChar char="•"/>
            </a:pPr>
            <a:r>
              <a:rPr lang="en-US" sz="1100" dirty="0"/>
              <a:t>Procurement Market Intelligence Advisor</a:t>
            </a:r>
          </a:p>
          <a:p>
            <a:pPr marL="171450" lvl="0" indent="-171450">
              <a:buFont typeface="Arial" panose="020B0604020202020204" pitchFamily="34" charset="0"/>
              <a:buChar char="•"/>
            </a:pPr>
            <a:endParaRPr lang="en-US" sz="1100" dirty="0"/>
          </a:p>
          <a:p>
            <a:pPr marL="171450" lvl="0" indent="-171450">
              <a:buFont typeface="Arial" panose="020B0604020202020204" pitchFamily="34" charset="0"/>
              <a:buChar char="•"/>
            </a:pPr>
            <a:r>
              <a:rPr lang="en-US" sz="1100" dirty="0"/>
              <a:t>Predictive Compliance Advisor</a:t>
            </a:r>
          </a:p>
          <a:p>
            <a:pPr marL="171450" lvl="0" indent="-171450">
              <a:buFont typeface="Arial" panose="020B0604020202020204" pitchFamily="34" charset="0"/>
              <a:buChar char="•"/>
            </a:pPr>
            <a:endParaRPr lang="en-US" sz="1100" dirty="0"/>
          </a:p>
          <a:p>
            <a:pPr marL="171450" lvl="0" indent="-171450">
              <a:buFont typeface="Arial" panose="020B0604020202020204" pitchFamily="34" charset="0"/>
              <a:buChar char="•"/>
            </a:pPr>
            <a:r>
              <a:rPr lang="en-US" sz="1100" dirty="0"/>
              <a:t>Predictive Spend Categorization</a:t>
            </a:r>
          </a:p>
          <a:p>
            <a:pPr marL="171450" lvl="0" indent="-171450">
              <a:buFont typeface="Arial" panose="020B0604020202020204" pitchFamily="34" charset="0"/>
              <a:buChar char="•"/>
            </a:pPr>
            <a:endParaRPr lang="en-US" sz="1100" dirty="0"/>
          </a:p>
          <a:p>
            <a:pPr marL="171450" lvl="0" indent="-171450">
              <a:buFont typeface="Arial" panose="020B0604020202020204" pitchFamily="34" charset="0"/>
              <a:buChar char="•"/>
            </a:pPr>
            <a:r>
              <a:rPr lang="en-US" sz="1100" dirty="0"/>
              <a:t>Supplier Intelligence Advisor</a:t>
            </a:r>
          </a:p>
        </p:txBody>
      </p:sp>
      <p:sp>
        <p:nvSpPr>
          <p:cNvPr id="28" name="Content Placeholder 7">
            <a:extLst>
              <a:ext uri="{FF2B5EF4-FFF2-40B4-BE49-F238E27FC236}">
                <a16:creationId xmlns:a16="http://schemas.microsoft.com/office/drawing/2014/main" id="{2DD724BB-D799-4371-A26A-66BBBCC634E7}"/>
              </a:ext>
            </a:extLst>
          </p:cNvPr>
          <p:cNvSpPr txBox="1">
            <a:spLocks/>
          </p:cNvSpPr>
          <p:nvPr/>
        </p:nvSpPr>
        <p:spPr bwMode="auto">
          <a:xfrm>
            <a:off x="5533164" y="2369327"/>
            <a:ext cx="1277659" cy="3828716"/>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marL="87313" marR="0" lvl="0" indent="-87313" algn="l" defTabSz="914400" rtl="0" eaLnBrk="1" fontAlgn="base" latinLnBrk="0" hangingPunct="1">
              <a:lnSpc>
                <a:spcPct val="100000"/>
              </a:lnSpc>
              <a:spcBef>
                <a:spcPct val="20000"/>
              </a:spcBef>
              <a:spcAft>
                <a:spcPct val="0"/>
              </a:spcAft>
              <a:buClr>
                <a:schemeClr val="tx1"/>
              </a:buClr>
              <a:buSzTx/>
              <a:buFontTx/>
              <a:buChar char="•"/>
              <a:tabLst/>
              <a:defRPr/>
            </a:pPr>
            <a:r>
              <a:rPr kumimoji="0" lang="en-US" sz="1100" b="0" i="0" u="none" strike="noStrike" kern="0" cap="none" spc="0" normalizeH="0" baseline="0" noProof="0" dirty="0">
                <a:ln>
                  <a:noFill/>
                </a:ln>
                <a:solidFill>
                  <a:schemeClr val="tx1"/>
                </a:solidFill>
                <a:effectLst/>
                <a:uLnTx/>
                <a:uFillTx/>
                <a:latin typeface="+mn-lt"/>
                <a:ea typeface="+mn-ea"/>
                <a:cs typeface="+mn-cs"/>
              </a:rPr>
              <a:t>Resume </a:t>
            </a:r>
          </a:p>
          <a:p>
            <a:pPr marR="0" lvl="0" algn="l" defTabSz="914400" rtl="0" eaLnBrk="1" fontAlgn="base" latinLnBrk="0" hangingPunct="1">
              <a:lnSpc>
                <a:spcPct val="100000"/>
              </a:lnSpc>
              <a:spcBef>
                <a:spcPct val="20000"/>
              </a:spcBef>
              <a:spcAft>
                <a:spcPct val="0"/>
              </a:spcAft>
              <a:buClr>
                <a:schemeClr val="tx1"/>
              </a:buClr>
              <a:buSzTx/>
              <a:tabLst/>
              <a:defRPr/>
            </a:pPr>
            <a:r>
              <a:rPr kumimoji="0" lang="en-US" sz="1100" b="0" i="0" u="none" strike="noStrike" kern="0" cap="none" spc="0" normalizeH="0" baseline="0" noProof="0" dirty="0">
                <a:ln>
                  <a:noFill/>
                </a:ln>
                <a:solidFill>
                  <a:schemeClr val="tx1"/>
                </a:solidFill>
                <a:effectLst/>
                <a:uLnTx/>
                <a:uFillTx/>
                <a:latin typeface="+mn-lt"/>
                <a:ea typeface="+mn-ea"/>
                <a:cs typeface="+mn-cs"/>
              </a:rPr>
              <a:t>screening </a:t>
            </a:r>
          </a:p>
          <a:p>
            <a:pPr marR="0" lvl="0" algn="l" defTabSz="914400" rtl="0" eaLnBrk="1" fontAlgn="base" latinLnBrk="0" hangingPunct="1">
              <a:lnSpc>
                <a:spcPct val="100000"/>
              </a:lnSpc>
              <a:spcBef>
                <a:spcPct val="20000"/>
              </a:spcBef>
              <a:spcAft>
                <a:spcPct val="0"/>
              </a:spcAft>
              <a:buClr>
                <a:schemeClr val="tx1"/>
              </a:buClr>
              <a:buSzTx/>
              <a:tabLst/>
              <a:defRPr/>
            </a:pPr>
            <a:r>
              <a:rPr kumimoji="0" lang="en-US" sz="1100" b="0" i="0" u="none" strike="noStrike" kern="0" cap="none" spc="0" normalizeH="0" baseline="0" noProof="0" dirty="0">
                <a:ln>
                  <a:noFill/>
                </a:ln>
                <a:solidFill>
                  <a:schemeClr val="tx1"/>
                </a:solidFill>
                <a:effectLst/>
                <a:uLnTx/>
                <a:uFillTx/>
                <a:latin typeface="+mn-lt"/>
                <a:ea typeface="+mn-ea"/>
                <a:cs typeface="+mn-cs"/>
              </a:rPr>
              <a:t>advisor</a:t>
            </a:r>
          </a:p>
        </p:txBody>
      </p:sp>
      <p:sp>
        <p:nvSpPr>
          <p:cNvPr id="29" name="Content Placeholder 7">
            <a:extLst>
              <a:ext uri="{FF2B5EF4-FFF2-40B4-BE49-F238E27FC236}">
                <a16:creationId xmlns:a16="http://schemas.microsoft.com/office/drawing/2014/main" id="{3A66F07D-DD4A-453D-8374-123673212F69}"/>
              </a:ext>
            </a:extLst>
          </p:cNvPr>
          <p:cNvSpPr txBox="1">
            <a:spLocks/>
          </p:cNvSpPr>
          <p:nvPr/>
        </p:nvSpPr>
        <p:spPr bwMode="auto">
          <a:xfrm>
            <a:off x="135233" y="2369327"/>
            <a:ext cx="1187872" cy="3828716"/>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marL="171450" lvl="0" indent="-171450">
              <a:buFont typeface="Arial" panose="020B0604020202020204" pitchFamily="34" charset="0"/>
              <a:buChar char="•"/>
            </a:pPr>
            <a:r>
              <a:rPr lang="en-US" sz="1100" dirty="0"/>
              <a:t>OTC Cash Application</a:t>
            </a:r>
          </a:p>
          <a:p>
            <a:pPr lvl="0"/>
            <a:endParaRPr lang="en-US" sz="1100" dirty="0"/>
          </a:p>
          <a:p>
            <a:pPr marL="171450" lvl="0" indent="-171450">
              <a:buFont typeface="Arial" panose="020B0604020202020204" pitchFamily="34" charset="0"/>
              <a:buChar char="•"/>
            </a:pPr>
            <a:r>
              <a:rPr lang="en-US" sz="1100" dirty="0"/>
              <a:t>Intelligent Invoice</a:t>
            </a:r>
          </a:p>
          <a:p>
            <a:pPr lvl="0"/>
            <a:endParaRPr lang="en-US" sz="1100" dirty="0"/>
          </a:p>
          <a:p>
            <a:pPr marL="171450" lvl="0" indent="-171450">
              <a:buFont typeface="Arial" panose="020B0604020202020204" pitchFamily="34" charset="0"/>
              <a:buChar char="•"/>
            </a:pPr>
            <a:r>
              <a:rPr lang="en-US" sz="1100" dirty="0"/>
              <a:t>Invoice Status</a:t>
            </a:r>
          </a:p>
          <a:p>
            <a:pPr lvl="0"/>
            <a:endParaRPr lang="en-US" sz="1100" dirty="0"/>
          </a:p>
          <a:p>
            <a:pPr marL="171450" lvl="0" indent="-171450">
              <a:buFont typeface="Arial" panose="020B0604020202020204" pitchFamily="34" charset="0"/>
              <a:buChar char="•"/>
            </a:pPr>
            <a:r>
              <a:rPr lang="en-US" sz="1100" dirty="0"/>
              <a:t>Intelligent Order</a:t>
            </a:r>
          </a:p>
          <a:p>
            <a:pPr lvl="0"/>
            <a:endParaRPr lang="en-US" sz="1100" dirty="0"/>
          </a:p>
          <a:p>
            <a:pPr marL="171450" lvl="0" indent="-171450">
              <a:buFont typeface="Arial" panose="020B0604020202020204" pitchFamily="34" charset="0"/>
              <a:buChar char="•"/>
            </a:pPr>
            <a:r>
              <a:rPr lang="en-US" sz="1100" dirty="0"/>
              <a:t>RTR JE &amp; Reconciliations</a:t>
            </a:r>
          </a:p>
          <a:p>
            <a:pPr lvl="0"/>
            <a:endParaRPr lang="en-US" sz="1100" dirty="0"/>
          </a:p>
          <a:p>
            <a:pPr marL="171450" lvl="0" indent="-171450">
              <a:buFont typeface="Arial" panose="020B0604020202020204" pitchFamily="34" charset="0"/>
              <a:buChar char="•"/>
            </a:pPr>
            <a:r>
              <a:rPr lang="en-US" sz="1100" dirty="0"/>
              <a:t>T&amp;E Analytics</a:t>
            </a:r>
          </a:p>
          <a:p>
            <a:pPr marL="171450" lvl="0" indent="-171450">
              <a:buFont typeface="Arial" panose="020B0604020202020204" pitchFamily="34" charset="0"/>
              <a:buChar char="•"/>
            </a:pPr>
            <a:r>
              <a:rPr lang="en-US" sz="1100" kern="0" dirty="0"/>
              <a:t>Financial Services: Collette Mortgage Advisor</a:t>
            </a:r>
          </a:p>
          <a:p>
            <a:pPr marL="87313" marR="0" lvl="0" indent="-87313" algn="l" defTabSz="914400" rtl="0" eaLnBrk="1" fontAlgn="base" latinLnBrk="0" hangingPunct="1">
              <a:lnSpc>
                <a:spcPct val="100000"/>
              </a:lnSpc>
              <a:spcBef>
                <a:spcPct val="20000"/>
              </a:spcBef>
              <a:spcAft>
                <a:spcPct val="0"/>
              </a:spcAft>
              <a:buClr>
                <a:schemeClr val="tx1"/>
              </a:buClr>
              <a:buSzTx/>
              <a:buFontTx/>
              <a:buChar char="•"/>
              <a:tabLst/>
              <a:defRPr/>
            </a:pPr>
            <a:endParaRPr kumimoji="0" lang="en-US" sz="1100" b="0" i="0" u="none" strike="noStrike" kern="0" cap="none" spc="0" normalizeH="0" baseline="0" noProof="0" dirty="0">
              <a:ln>
                <a:noFill/>
              </a:ln>
              <a:solidFill>
                <a:schemeClr val="tx1"/>
              </a:solidFill>
              <a:effectLst/>
              <a:uLnTx/>
              <a:uFillTx/>
              <a:latin typeface="+mn-lt"/>
              <a:ea typeface="+mn-ea"/>
              <a:cs typeface="+mn-cs"/>
            </a:endParaRPr>
          </a:p>
        </p:txBody>
      </p:sp>
      <p:sp>
        <p:nvSpPr>
          <p:cNvPr id="30" name="Content Placeholder 7">
            <a:extLst>
              <a:ext uri="{FF2B5EF4-FFF2-40B4-BE49-F238E27FC236}">
                <a16:creationId xmlns:a16="http://schemas.microsoft.com/office/drawing/2014/main" id="{36D38C5D-9C8E-4B42-82EF-380B758E165A}"/>
              </a:ext>
            </a:extLst>
          </p:cNvPr>
          <p:cNvSpPr txBox="1">
            <a:spLocks/>
          </p:cNvSpPr>
          <p:nvPr/>
        </p:nvSpPr>
        <p:spPr bwMode="auto">
          <a:xfrm>
            <a:off x="6795127" y="2369327"/>
            <a:ext cx="1187872" cy="3828716"/>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marL="87313" marR="0" lvl="0" indent="-87313" algn="l" defTabSz="914400" rtl="0" eaLnBrk="1" fontAlgn="base" latinLnBrk="0" hangingPunct="1">
              <a:lnSpc>
                <a:spcPct val="100000"/>
              </a:lnSpc>
              <a:spcBef>
                <a:spcPct val="20000"/>
              </a:spcBef>
              <a:spcAft>
                <a:spcPct val="0"/>
              </a:spcAft>
              <a:buClr>
                <a:schemeClr val="tx1"/>
              </a:buClr>
              <a:buSzTx/>
              <a:buFontTx/>
              <a:buChar char="•"/>
              <a:tabLst/>
              <a:defRPr/>
            </a:pPr>
            <a:r>
              <a:rPr kumimoji="0" lang="en-US" sz="1100" b="0" i="0" u="none" strike="noStrike" kern="0" cap="none" spc="0" normalizeH="0" baseline="0" noProof="0" dirty="0">
                <a:ln>
                  <a:noFill/>
                </a:ln>
                <a:solidFill>
                  <a:schemeClr val="tx1"/>
                </a:solidFill>
                <a:effectLst/>
                <a:uLnTx/>
                <a:uFillTx/>
                <a:latin typeface="+mn-lt"/>
                <a:ea typeface="+mn-ea"/>
                <a:cs typeface="+mn-cs"/>
              </a:rPr>
              <a:t>Image content moderator</a:t>
            </a:r>
          </a:p>
        </p:txBody>
      </p:sp>
      <p:sp>
        <p:nvSpPr>
          <p:cNvPr id="31" name="AutoShape 4">
            <a:extLst>
              <a:ext uri="{FF2B5EF4-FFF2-40B4-BE49-F238E27FC236}">
                <a16:creationId xmlns:a16="http://schemas.microsoft.com/office/drawing/2014/main" id="{E95187D4-FEA2-4EB6-A007-E94C010985A5}"/>
              </a:ext>
            </a:extLst>
          </p:cNvPr>
          <p:cNvSpPr>
            <a:spLocks noChangeArrowheads="1"/>
          </p:cNvSpPr>
          <p:nvPr/>
        </p:nvSpPr>
        <p:spPr bwMode="auto">
          <a:xfrm>
            <a:off x="9459028" y="1168654"/>
            <a:ext cx="1114993" cy="982667"/>
          </a:xfrm>
          <a:prstGeom prst="hexagon">
            <a:avLst>
              <a:gd name="adj" fmla="val 27042"/>
              <a:gd name="vf" fmla="val 115470"/>
            </a:avLst>
          </a:prstGeom>
          <a:solidFill>
            <a:schemeClr val="accent3"/>
          </a:solidFill>
          <a:ln w="19050">
            <a:noFill/>
            <a:miter lim="800000"/>
            <a:headEnd/>
            <a:tailEnd/>
          </a:ln>
        </p:spPr>
        <p:txBody>
          <a:bodyPr lIns="0" tIns="0" rIns="0" bIns="0" anchor="ctr"/>
          <a:lstStyle/>
          <a:p>
            <a:pPr algn="ctr">
              <a:defRPr/>
            </a:pPr>
            <a:r>
              <a:rPr lang="en-US" sz="1000" dirty="0">
                <a:solidFill>
                  <a:schemeClr val="bg1"/>
                </a:solidFill>
                <a:latin typeface="Arial"/>
              </a:rPr>
              <a:t>Infrastructure Services</a:t>
            </a:r>
          </a:p>
        </p:txBody>
      </p:sp>
      <p:cxnSp>
        <p:nvCxnSpPr>
          <p:cNvPr id="32" name="Straight Connector 31">
            <a:extLst>
              <a:ext uri="{FF2B5EF4-FFF2-40B4-BE49-F238E27FC236}">
                <a16:creationId xmlns:a16="http://schemas.microsoft.com/office/drawing/2014/main" id="{C00DC156-D297-44CA-AB1E-1A4FC471A412}"/>
              </a:ext>
            </a:extLst>
          </p:cNvPr>
          <p:cNvCxnSpPr/>
          <p:nvPr/>
        </p:nvCxnSpPr>
        <p:spPr bwMode="auto">
          <a:xfrm>
            <a:off x="8018554" y="2356112"/>
            <a:ext cx="0" cy="3841930"/>
          </a:xfrm>
          <a:prstGeom prst="line">
            <a:avLst/>
          </a:prstGeom>
          <a:ln w="6350">
            <a:solidFill>
              <a:srgbClr val="778888"/>
            </a:solidFill>
            <a:prstDash val="dash"/>
          </a:ln>
        </p:spPr>
        <p:style>
          <a:lnRef idx="1">
            <a:schemeClr val="accent1"/>
          </a:lnRef>
          <a:fillRef idx="0">
            <a:schemeClr val="accent1"/>
          </a:fillRef>
          <a:effectRef idx="0">
            <a:schemeClr val="accent1"/>
          </a:effectRef>
          <a:fontRef idx="minor">
            <a:schemeClr val="tx1"/>
          </a:fontRef>
        </p:style>
      </p:cxnSp>
      <p:sp>
        <p:nvSpPr>
          <p:cNvPr id="33" name="Content Placeholder 7">
            <a:extLst>
              <a:ext uri="{FF2B5EF4-FFF2-40B4-BE49-F238E27FC236}">
                <a16:creationId xmlns:a16="http://schemas.microsoft.com/office/drawing/2014/main" id="{037F5CDC-FFE6-4EF1-858B-E0F25F0876CE}"/>
              </a:ext>
            </a:extLst>
          </p:cNvPr>
          <p:cNvSpPr txBox="1">
            <a:spLocks/>
          </p:cNvSpPr>
          <p:nvPr/>
        </p:nvSpPr>
        <p:spPr bwMode="auto">
          <a:xfrm>
            <a:off x="9454768" y="2369327"/>
            <a:ext cx="1187872" cy="3828716"/>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marL="171450" lvl="0" indent="-171450">
              <a:buFont typeface="Arial" panose="020B0604020202020204" pitchFamily="34" charset="0"/>
              <a:buChar char="•"/>
            </a:pPr>
            <a:r>
              <a:rPr lang="en-US" sz="1100" dirty="0"/>
              <a:t>Intelligent Alerts Advisor</a:t>
            </a:r>
          </a:p>
          <a:p>
            <a:pPr marL="171450" lvl="0" indent="-171450">
              <a:buFont typeface="Arial" panose="020B0604020202020204" pitchFamily="34" charset="0"/>
              <a:buChar char="•"/>
            </a:pPr>
            <a:endParaRPr lang="en-US" sz="1100" dirty="0"/>
          </a:p>
          <a:p>
            <a:pPr marL="171450" lvl="0" indent="-171450">
              <a:buFont typeface="Arial" panose="020B0604020202020204" pitchFamily="34" charset="0"/>
              <a:buChar char="•"/>
            </a:pPr>
            <a:r>
              <a:rPr lang="en-US" sz="1100" dirty="0"/>
              <a:t>Cyber Security Threat Advisor</a:t>
            </a:r>
          </a:p>
        </p:txBody>
      </p:sp>
      <p:sp>
        <p:nvSpPr>
          <p:cNvPr id="34" name="AutoShape 4">
            <a:extLst>
              <a:ext uri="{FF2B5EF4-FFF2-40B4-BE49-F238E27FC236}">
                <a16:creationId xmlns:a16="http://schemas.microsoft.com/office/drawing/2014/main" id="{98B243DF-3682-4609-9955-C730B4F43343}"/>
              </a:ext>
            </a:extLst>
          </p:cNvPr>
          <p:cNvSpPr>
            <a:spLocks noChangeArrowheads="1"/>
          </p:cNvSpPr>
          <p:nvPr/>
        </p:nvSpPr>
        <p:spPr bwMode="auto">
          <a:xfrm>
            <a:off x="10848361" y="1154804"/>
            <a:ext cx="1114993" cy="982667"/>
          </a:xfrm>
          <a:prstGeom prst="hexagon">
            <a:avLst>
              <a:gd name="adj" fmla="val 27042"/>
              <a:gd name="vf" fmla="val 115470"/>
            </a:avLst>
          </a:prstGeom>
          <a:solidFill>
            <a:schemeClr val="accent3"/>
          </a:solidFill>
          <a:ln w="19050">
            <a:noFill/>
            <a:miter lim="800000"/>
            <a:headEnd/>
            <a:tailEnd/>
          </a:ln>
        </p:spPr>
        <p:txBody>
          <a:bodyPr lIns="0" tIns="0" rIns="0" bIns="0" anchor="ctr"/>
          <a:lstStyle/>
          <a:p>
            <a:pPr algn="ctr">
              <a:defRPr/>
            </a:pPr>
            <a:r>
              <a:rPr lang="en-US" sz="1200" dirty="0">
                <a:solidFill>
                  <a:schemeClr val="bg1"/>
                </a:solidFill>
                <a:latin typeface="Arial"/>
              </a:rPr>
              <a:t>Multi-Offering</a:t>
            </a:r>
          </a:p>
        </p:txBody>
      </p:sp>
      <p:cxnSp>
        <p:nvCxnSpPr>
          <p:cNvPr id="35" name="Straight Connector 34">
            <a:extLst>
              <a:ext uri="{FF2B5EF4-FFF2-40B4-BE49-F238E27FC236}">
                <a16:creationId xmlns:a16="http://schemas.microsoft.com/office/drawing/2014/main" id="{3A385B5C-934F-488B-A155-69C1DCB69CCF}"/>
              </a:ext>
            </a:extLst>
          </p:cNvPr>
          <p:cNvCxnSpPr/>
          <p:nvPr/>
        </p:nvCxnSpPr>
        <p:spPr bwMode="auto">
          <a:xfrm>
            <a:off x="10717717" y="2342262"/>
            <a:ext cx="0" cy="3841930"/>
          </a:xfrm>
          <a:prstGeom prst="line">
            <a:avLst/>
          </a:prstGeom>
          <a:ln w="6350">
            <a:solidFill>
              <a:srgbClr val="778888"/>
            </a:solidFill>
            <a:prstDash val="dash"/>
          </a:ln>
        </p:spPr>
        <p:style>
          <a:lnRef idx="1">
            <a:schemeClr val="accent1"/>
          </a:lnRef>
          <a:fillRef idx="0">
            <a:schemeClr val="accent1"/>
          </a:fillRef>
          <a:effectRef idx="0">
            <a:schemeClr val="accent1"/>
          </a:effectRef>
          <a:fontRef idx="minor">
            <a:schemeClr val="tx1"/>
          </a:fontRef>
        </p:style>
      </p:cxnSp>
      <p:sp>
        <p:nvSpPr>
          <p:cNvPr id="36" name="Content Placeholder 7">
            <a:extLst>
              <a:ext uri="{FF2B5EF4-FFF2-40B4-BE49-F238E27FC236}">
                <a16:creationId xmlns:a16="http://schemas.microsoft.com/office/drawing/2014/main" id="{6DDE2958-09F5-45A6-8F78-A52CAAB3A903}"/>
              </a:ext>
            </a:extLst>
          </p:cNvPr>
          <p:cNvSpPr txBox="1">
            <a:spLocks/>
          </p:cNvSpPr>
          <p:nvPr/>
        </p:nvSpPr>
        <p:spPr bwMode="auto">
          <a:xfrm>
            <a:off x="10868815" y="2355477"/>
            <a:ext cx="1187872" cy="3828716"/>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marL="171450" lvl="0" indent="-171450">
              <a:buFont typeface="Arial" panose="020B0604020202020204" pitchFamily="34" charset="0"/>
              <a:buChar char="•"/>
            </a:pPr>
            <a:r>
              <a:rPr lang="en-US" sz="1100" dirty="0"/>
              <a:t>Intelligent Email Advisor</a:t>
            </a:r>
          </a:p>
          <a:p>
            <a:pPr marL="171450" lvl="0" indent="-171450">
              <a:buFont typeface="Arial" panose="020B0604020202020204" pitchFamily="34" charset="0"/>
              <a:buChar char="•"/>
            </a:pPr>
            <a:endParaRPr lang="en-US" sz="1100" dirty="0"/>
          </a:p>
          <a:p>
            <a:pPr marL="171450" lvl="0" indent="-171450">
              <a:buFont typeface="Arial" panose="020B0604020202020204" pitchFamily="34" charset="0"/>
              <a:buChar char="•"/>
            </a:pPr>
            <a:r>
              <a:rPr lang="en-US" sz="1100" dirty="0"/>
              <a:t>Category Intelligence Advisor</a:t>
            </a:r>
          </a:p>
          <a:p>
            <a:pPr marL="171450" lvl="0" indent="-171450">
              <a:buFont typeface="Arial" panose="020B0604020202020204" pitchFamily="34" charset="0"/>
              <a:buChar char="•"/>
            </a:pPr>
            <a:endParaRPr lang="en-US" sz="1100" dirty="0"/>
          </a:p>
          <a:p>
            <a:pPr marL="171450" lvl="0" indent="-171450">
              <a:buFont typeface="Arial" panose="020B0604020202020204" pitchFamily="34" charset="0"/>
              <a:buChar char="•"/>
            </a:pPr>
            <a:r>
              <a:rPr lang="en-US" sz="1100" dirty="0"/>
              <a:t>Quote Configurator</a:t>
            </a:r>
          </a:p>
          <a:p>
            <a:pPr marL="171450" lvl="0" indent="-171450">
              <a:buFont typeface="Arial" panose="020B0604020202020204" pitchFamily="34" charset="0"/>
              <a:buChar char="•"/>
            </a:pPr>
            <a:endParaRPr lang="en-US" sz="1100" dirty="0"/>
          </a:p>
          <a:p>
            <a:pPr marL="171450" lvl="0" indent="-171450">
              <a:buFont typeface="Arial" panose="020B0604020202020204" pitchFamily="34" charset="0"/>
              <a:buChar char="•"/>
            </a:pPr>
            <a:r>
              <a:rPr lang="en-US" sz="1100" dirty="0"/>
              <a:t>Seana</a:t>
            </a:r>
          </a:p>
          <a:p>
            <a:pPr marL="171450" lvl="0" indent="-171450">
              <a:buFont typeface="Arial" panose="020B0604020202020204" pitchFamily="34" charset="0"/>
              <a:buChar char="•"/>
            </a:pPr>
            <a:endParaRPr lang="en-US" sz="1100" dirty="0"/>
          </a:p>
          <a:p>
            <a:pPr marL="171450" lvl="0" indent="-171450">
              <a:buFont typeface="Arial" panose="020B0604020202020204" pitchFamily="34" charset="0"/>
              <a:buChar char="•"/>
            </a:pPr>
            <a:r>
              <a:rPr lang="en-US" sz="1100" dirty="0"/>
              <a:t>SAP Bill</a:t>
            </a:r>
          </a:p>
          <a:p>
            <a:pPr marL="171450" lvl="0" indent="-171450">
              <a:buFont typeface="Arial" panose="020B0604020202020204" pitchFamily="34" charset="0"/>
              <a:buChar char="•"/>
            </a:pPr>
            <a:endParaRPr lang="en-US" sz="1100" dirty="0"/>
          </a:p>
          <a:p>
            <a:pPr marL="171450" lvl="0" indent="-171450">
              <a:buFont typeface="Arial" panose="020B0604020202020204" pitchFamily="34" charset="0"/>
              <a:buChar char="•"/>
            </a:pPr>
            <a:r>
              <a:rPr lang="en-US" sz="1100" dirty="0"/>
              <a:t>Sam Conference Assistant</a:t>
            </a:r>
          </a:p>
        </p:txBody>
      </p:sp>
      <p:sp>
        <p:nvSpPr>
          <p:cNvPr id="38" name="AutoShape 4">
            <a:extLst>
              <a:ext uri="{FF2B5EF4-FFF2-40B4-BE49-F238E27FC236}">
                <a16:creationId xmlns:a16="http://schemas.microsoft.com/office/drawing/2014/main" id="{A93B9589-BAB5-465E-9DC3-708A5668CE0C}"/>
              </a:ext>
            </a:extLst>
          </p:cNvPr>
          <p:cNvSpPr>
            <a:spLocks noChangeArrowheads="1"/>
          </p:cNvSpPr>
          <p:nvPr/>
        </p:nvSpPr>
        <p:spPr bwMode="auto">
          <a:xfrm>
            <a:off x="8159772" y="1154804"/>
            <a:ext cx="1114993" cy="982667"/>
          </a:xfrm>
          <a:prstGeom prst="hexagon">
            <a:avLst>
              <a:gd name="adj" fmla="val 27042"/>
              <a:gd name="vf" fmla="val 115470"/>
            </a:avLst>
          </a:prstGeom>
          <a:solidFill>
            <a:schemeClr val="accent3"/>
          </a:solidFill>
          <a:ln w="19050">
            <a:noFill/>
            <a:miter lim="800000"/>
            <a:headEnd/>
            <a:tailEnd/>
          </a:ln>
        </p:spPr>
        <p:txBody>
          <a:bodyPr lIns="0" tIns="0" rIns="0" bIns="0" anchor="ctr"/>
          <a:lstStyle/>
          <a:p>
            <a:pPr algn="ctr">
              <a:defRPr/>
            </a:pPr>
            <a:r>
              <a:rPr lang="en-US" sz="1200" dirty="0">
                <a:solidFill>
                  <a:schemeClr val="bg1"/>
                </a:solidFill>
                <a:latin typeface="Arial"/>
              </a:rPr>
              <a:t>Credit Services</a:t>
            </a:r>
          </a:p>
        </p:txBody>
      </p:sp>
      <p:cxnSp>
        <p:nvCxnSpPr>
          <p:cNvPr id="39" name="Straight Connector 38">
            <a:extLst>
              <a:ext uri="{FF2B5EF4-FFF2-40B4-BE49-F238E27FC236}">
                <a16:creationId xmlns:a16="http://schemas.microsoft.com/office/drawing/2014/main" id="{E70100DA-917B-4CA5-B71B-D302919322AC}"/>
              </a:ext>
            </a:extLst>
          </p:cNvPr>
          <p:cNvCxnSpPr/>
          <p:nvPr/>
        </p:nvCxnSpPr>
        <p:spPr bwMode="auto">
          <a:xfrm>
            <a:off x="9216763" y="2342262"/>
            <a:ext cx="0" cy="3841930"/>
          </a:xfrm>
          <a:prstGeom prst="line">
            <a:avLst/>
          </a:prstGeom>
          <a:ln w="6350">
            <a:solidFill>
              <a:srgbClr val="778888"/>
            </a:solidFill>
            <a:prstDash val="dash"/>
          </a:ln>
        </p:spPr>
        <p:style>
          <a:lnRef idx="1">
            <a:schemeClr val="accent1"/>
          </a:lnRef>
          <a:fillRef idx="0">
            <a:schemeClr val="accent1"/>
          </a:fillRef>
          <a:effectRef idx="0">
            <a:schemeClr val="accent1"/>
          </a:effectRef>
          <a:fontRef idx="minor">
            <a:schemeClr val="tx1"/>
          </a:fontRef>
        </p:style>
      </p:cxnSp>
      <p:sp>
        <p:nvSpPr>
          <p:cNvPr id="40" name="Content Placeholder 7">
            <a:extLst>
              <a:ext uri="{FF2B5EF4-FFF2-40B4-BE49-F238E27FC236}">
                <a16:creationId xmlns:a16="http://schemas.microsoft.com/office/drawing/2014/main" id="{72295770-1B1E-4E70-A0F4-83AD318F90CA}"/>
              </a:ext>
            </a:extLst>
          </p:cNvPr>
          <p:cNvSpPr txBox="1">
            <a:spLocks/>
          </p:cNvSpPr>
          <p:nvPr/>
        </p:nvSpPr>
        <p:spPr bwMode="auto">
          <a:xfrm>
            <a:off x="8124947" y="2369327"/>
            <a:ext cx="1187872" cy="3828716"/>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marL="171450" lvl="0" indent="-171450">
              <a:buFont typeface="Arial" panose="020B0604020202020204" pitchFamily="34" charset="0"/>
              <a:buChar char="•"/>
            </a:pPr>
            <a:r>
              <a:rPr lang="en-US" sz="1100" dirty="0"/>
              <a:t>Lease Abstraction Advisor</a:t>
            </a:r>
          </a:p>
          <a:p>
            <a:pPr lvl="0"/>
            <a:endParaRPr lang="en-US" sz="1100" dirty="0"/>
          </a:p>
          <a:p>
            <a:pPr marL="171450" lvl="0" indent="-171450">
              <a:buFont typeface="Arial" panose="020B0604020202020204" pitchFamily="34" charset="0"/>
              <a:buChar char="•"/>
            </a:pPr>
            <a:r>
              <a:rPr lang="en-US" sz="1100" dirty="0"/>
              <a:t>Lease Extraction Advisor</a:t>
            </a:r>
          </a:p>
        </p:txBody>
      </p:sp>
    </p:spTree>
    <p:extLst>
      <p:ext uri="{BB962C8B-B14F-4D97-AF65-F5344CB8AC3E}">
        <p14:creationId xmlns:p14="http://schemas.microsoft.com/office/powerpoint/2010/main" val="3758968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Module 4: digital behavior</a:t>
            </a:r>
          </a:p>
        </p:txBody>
      </p:sp>
    </p:spTree>
    <p:extLst>
      <p:ext uri="{BB962C8B-B14F-4D97-AF65-F5344CB8AC3E}">
        <p14:creationId xmlns:p14="http://schemas.microsoft.com/office/powerpoint/2010/main" val="4089413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B81DCD-483C-4935-9F93-4B41BAEA03BC}"/>
              </a:ext>
            </a:extLst>
          </p:cNvPr>
          <p:cNvPicPr>
            <a:picLocks noChangeAspect="1"/>
          </p:cNvPicPr>
          <p:nvPr/>
        </p:nvPicPr>
        <p:blipFill>
          <a:blip r:embed="rId3"/>
          <a:stretch>
            <a:fillRect/>
          </a:stretch>
        </p:blipFill>
        <p:spPr>
          <a:xfrm>
            <a:off x="-47368" y="-92677"/>
            <a:ext cx="12239368" cy="8159579"/>
          </a:xfrm>
          <a:prstGeom prst="rect">
            <a:avLst/>
          </a:prstGeom>
        </p:spPr>
      </p:pic>
      <p:sp>
        <p:nvSpPr>
          <p:cNvPr id="8" name="Rectangle 7">
            <a:extLst>
              <a:ext uri="{FF2B5EF4-FFF2-40B4-BE49-F238E27FC236}">
                <a16:creationId xmlns:a16="http://schemas.microsoft.com/office/drawing/2014/main" id="{86DA39F7-7484-463D-88F5-A00137045A56}"/>
              </a:ext>
            </a:extLst>
          </p:cNvPr>
          <p:cNvSpPr/>
          <p:nvPr/>
        </p:nvSpPr>
        <p:spPr>
          <a:xfrm>
            <a:off x="-47368" y="2755573"/>
            <a:ext cx="6156620" cy="2803714"/>
          </a:xfrm>
          <a:prstGeom prst="rect">
            <a:avLst/>
          </a:prstGeom>
          <a:solidFill>
            <a:schemeClr val="tx1">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4883E5D9-65C7-4473-A8B1-FECC83E6FBE5}"/>
              </a:ext>
            </a:extLst>
          </p:cNvPr>
          <p:cNvSpPr>
            <a:spLocks noGrp="1"/>
          </p:cNvSpPr>
          <p:nvPr>
            <p:ph type="sldNum" sz="quarter" idx="12"/>
          </p:nvPr>
        </p:nvSpPr>
        <p:spPr/>
        <p:txBody>
          <a:bodyPr/>
          <a:lstStyle/>
          <a:p>
            <a:fld id="{0D558541-60C9-42A2-8392-FF12533A6B7A}" type="slidenum">
              <a:rPr lang="en-US" smtClean="0"/>
              <a:pPr/>
              <a:t>16</a:t>
            </a:fld>
            <a:endParaRPr lang="en-US" dirty="0"/>
          </a:p>
        </p:txBody>
      </p:sp>
      <p:sp>
        <p:nvSpPr>
          <p:cNvPr id="3" name="Title 2">
            <a:extLst>
              <a:ext uri="{FF2B5EF4-FFF2-40B4-BE49-F238E27FC236}">
                <a16:creationId xmlns:a16="http://schemas.microsoft.com/office/drawing/2014/main" id="{656B1D40-B553-47B7-92F7-09B079FA5837}"/>
              </a:ext>
            </a:extLst>
          </p:cNvPr>
          <p:cNvSpPr>
            <a:spLocks noGrp="1"/>
          </p:cNvSpPr>
          <p:nvPr>
            <p:ph type="title"/>
          </p:nvPr>
        </p:nvSpPr>
        <p:spPr/>
        <p:txBody>
          <a:bodyPr/>
          <a:lstStyle/>
          <a:p>
            <a:r>
              <a:rPr lang="en-US" dirty="0"/>
              <a:t>DIGITAL BEHAVIOR</a:t>
            </a:r>
          </a:p>
        </p:txBody>
      </p:sp>
      <p:sp>
        <p:nvSpPr>
          <p:cNvPr id="12" name="Shape 352">
            <a:extLst>
              <a:ext uri="{FF2B5EF4-FFF2-40B4-BE49-F238E27FC236}">
                <a16:creationId xmlns:a16="http://schemas.microsoft.com/office/drawing/2014/main" id="{F2E4B69B-FAC8-43AE-9443-C8922CB22F74}"/>
              </a:ext>
            </a:extLst>
          </p:cNvPr>
          <p:cNvSpPr/>
          <p:nvPr/>
        </p:nvSpPr>
        <p:spPr>
          <a:xfrm>
            <a:off x="345018" y="3415079"/>
            <a:ext cx="473529" cy="36805"/>
          </a:xfrm>
          <a:prstGeom prst="rect">
            <a:avLst/>
          </a:prstGeom>
          <a:solidFill>
            <a:schemeClr val="bg1"/>
          </a:solidFill>
          <a:ln w="12700">
            <a:miter lim="400000"/>
          </a:ln>
        </p:spPr>
        <p:txBody>
          <a:bodyPr lIns="22860" rIns="22860" anchor="ctr"/>
          <a:lstStyle/>
          <a:p>
            <a:pPr defTabSz="914217" hangingPunct="0">
              <a:defRPr sz="3600">
                <a:solidFill>
                  <a:srgbClr val="FFFFFF"/>
                </a:solidFill>
                <a:uFill>
                  <a:solidFill>
                    <a:srgbClr val="FFFFFF"/>
                  </a:solidFill>
                </a:uFill>
                <a:latin typeface="Lato Light"/>
                <a:ea typeface="Lato Light"/>
                <a:cs typeface="Lato Light"/>
                <a:sym typeface="Lato Light"/>
              </a:defRPr>
            </a:pPr>
            <a:endParaRPr kern="0" dirty="0">
              <a:uFill>
                <a:solidFill>
                  <a:srgbClr val="FFFFFF"/>
                </a:solidFill>
              </a:uFill>
              <a:sym typeface="Lato Light"/>
            </a:endParaRPr>
          </a:p>
        </p:txBody>
      </p:sp>
      <p:sp>
        <p:nvSpPr>
          <p:cNvPr id="14" name="Shape 354">
            <a:extLst>
              <a:ext uri="{FF2B5EF4-FFF2-40B4-BE49-F238E27FC236}">
                <a16:creationId xmlns:a16="http://schemas.microsoft.com/office/drawing/2014/main" id="{FC57DF1F-B9DB-4D01-8F0C-C49525F9E0C3}"/>
              </a:ext>
            </a:extLst>
          </p:cNvPr>
          <p:cNvSpPr/>
          <p:nvPr/>
        </p:nvSpPr>
        <p:spPr>
          <a:xfrm>
            <a:off x="346004" y="3458679"/>
            <a:ext cx="5763248" cy="1938992"/>
          </a:xfrm>
          <a:prstGeom prst="rect">
            <a:avLst/>
          </a:prstGeom>
          <a:ln w="12700">
            <a:miter lim="400000"/>
          </a:ln>
          <a:extLst>
            <a:ext uri="{C572A759-6A51-4108-AA02-DFA0A04FC94B}">
              <ma14:wrappingTextBoxFlag xmlns:ma14="http://schemas.microsoft.com/office/mac/drawingml/2011/main" xmlns="" val="1"/>
            </a:ext>
          </a:extLst>
        </p:spPr>
        <p:txBody>
          <a:bodyPr wrap="square" lIns="22860" rIns="22860">
            <a:spAutoFit/>
          </a:bodyPr>
          <a:lstStyle>
            <a:lvl1pPr algn="l" defTabSz="1828433">
              <a:lnSpc>
                <a:spcPct val="150000"/>
              </a:lnSpc>
              <a:defRPr sz="3000">
                <a:solidFill>
                  <a:srgbClr val="7F7F7F"/>
                </a:solidFill>
                <a:uFill>
                  <a:solidFill>
                    <a:srgbClr val="7F7F7F"/>
                  </a:solidFill>
                </a:uFill>
                <a:latin typeface="Graphik Light"/>
                <a:ea typeface="Graphik Light"/>
                <a:cs typeface="Graphik Light"/>
                <a:sym typeface="Graphik Light"/>
              </a:defRPr>
            </a:lvl1pPr>
          </a:lstStyle>
          <a:p>
            <a:pPr defTabSz="914217" hangingPunct="0"/>
            <a:r>
              <a:rPr lang="en-US" sz="1600" kern="0" dirty="0">
                <a:solidFill>
                  <a:schemeClr val="bg1"/>
                </a:solidFill>
                <a:latin typeface="+mn-lt"/>
              </a:rPr>
              <a:t>When human beings interact with technology, psychological and emotional responses are triggered. The experience must leave the customer feeling </a:t>
            </a:r>
            <a:r>
              <a:rPr lang="en-US" sz="1600" u="sng" kern="0" dirty="0">
                <a:solidFill>
                  <a:srgbClr val="FFFF00"/>
                </a:solidFill>
                <a:latin typeface="+mn-lt"/>
              </a:rPr>
              <a:t>confident</a:t>
            </a:r>
            <a:r>
              <a:rPr lang="en-US" sz="1600" kern="0" dirty="0">
                <a:solidFill>
                  <a:schemeClr val="bg1"/>
                </a:solidFill>
                <a:latin typeface="+mn-lt"/>
              </a:rPr>
              <a:t>, </a:t>
            </a:r>
            <a:r>
              <a:rPr lang="en-US" sz="1600" u="sng" kern="0" dirty="0">
                <a:solidFill>
                  <a:srgbClr val="FFFF00"/>
                </a:solidFill>
                <a:latin typeface="+mn-lt"/>
              </a:rPr>
              <a:t>trusting</a:t>
            </a:r>
            <a:r>
              <a:rPr lang="en-US" sz="1600" kern="0" dirty="0">
                <a:solidFill>
                  <a:schemeClr val="bg1"/>
                </a:solidFill>
                <a:latin typeface="+mn-lt"/>
              </a:rPr>
              <a:t>, </a:t>
            </a:r>
            <a:r>
              <a:rPr lang="en-US" sz="1600" u="sng" kern="0" dirty="0">
                <a:solidFill>
                  <a:srgbClr val="FFFF00"/>
                </a:solidFill>
                <a:latin typeface="+mn-lt"/>
              </a:rPr>
              <a:t>informed</a:t>
            </a:r>
            <a:r>
              <a:rPr lang="en-US" sz="1600" kern="0" dirty="0">
                <a:solidFill>
                  <a:schemeClr val="bg1"/>
                </a:solidFill>
                <a:latin typeface="+mn-lt"/>
              </a:rPr>
              <a:t> and </a:t>
            </a:r>
            <a:r>
              <a:rPr lang="en-US" sz="1600" u="sng" kern="0" dirty="0">
                <a:solidFill>
                  <a:srgbClr val="FFFF00"/>
                </a:solidFill>
                <a:latin typeface="+mn-lt"/>
              </a:rPr>
              <a:t>fulfilled</a:t>
            </a:r>
            <a:r>
              <a:rPr lang="en-US" sz="1600" kern="0" dirty="0">
                <a:solidFill>
                  <a:schemeClr val="bg1"/>
                </a:solidFill>
                <a:latin typeface="+mn-lt"/>
              </a:rPr>
              <a:t>. Thus, the design of a chatbot, which is mimicking human interaction, must be done with care and consideration.</a:t>
            </a:r>
            <a:endParaRPr sz="1600" kern="0" dirty="0">
              <a:solidFill>
                <a:schemeClr val="bg1"/>
              </a:solidFill>
              <a:latin typeface="+mn-lt"/>
            </a:endParaRPr>
          </a:p>
        </p:txBody>
      </p:sp>
      <p:sp>
        <p:nvSpPr>
          <p:cNvPr id="15" name="Shape 357">
            <a:extLst>
              <a:ext uri="{FF2B5EF4-FFF2-40B4-BE49-F238E27FC236}">
                <a16:creationId xmlns:a16="http://schemas.microsoft.com/office/drawing/2014/main" id="{3BB8D2EE-F5C3-4E54-AFD7-FB234490DBD1}"/>
              </a:ext>
            </a:extLst>
          </p:cNvPr>
          <p:cNvSpPr/>
          <p:nvPr/>
        </p:nvSpPr>
        <p:spPr>
          <a:xfrm>
            <a:off x="308800" y="2755573"/>
            <a:ext cx="4793799" cy="490712"/>
          </a:xfrm>
          <a:prstGeom prst="rect">
            <a:avLst/>
          </a:prstGeom>
          <a:ln w="12700">
            <a:miter lim="400000"/>
          </a:ln>
          <a:extLst>
            <a:ext uri="{C572A759-6A51-4108-AA02-DFA0A04FC94B}">
              <ma14:wrappingTextBoxFlag xmlns:ma14="http://schemas.microsoft.com/office/mac/drawingml/2011/main" xmlns="" val="1"/>
            </a:ext>
          </a:extLst>
        </p:spPr>
        <p:txBody>
          <a:bodyPr lIns="22860" rIns="22860">
            <a:spAutoFit/>
          </a:bodyPr>
          <a:lstStyle>
            <a:lvl1pPr algn="l" defTabSz="1828433">
              <a:lnSpc>
                <a:spcPct val="150000"/>
              </a:lnSpc>
              <a:defRPr sz="3000">
                <a:solidFill>
                  <a:srgbClr val="7F7F7F"/>
                </a:solidFill>
                <a:uFill>
                  <a:solidFill>
                    <a:srgbClr val="7F7F7F"/>
                  </a:solidFill>
                </a:uFill>
                <a:latin typeface="Graphik Light"/>
                <a:ea typeface="Graphik Light"/>
                <a:cs typeface="Graphik Light"/>
                <a:sym typeface="Graphik Light"/>
              </a:defRPr>
            </a:lvl1pPr>
          </a:lstStyle>
          <a:p>
            <a:pPr defTabSz="914217" hangingPunct="0"/>
            <a:r>
              <a:rPr lang="en-US" sz="2000" b="1" kern="0" dirty="0">
                <a:solidFill>
                  <a:schemeClr val="bg1"/>
                </a:solidFill>
                <a:latin typeface="Graphik Bold" panose="020B0803030202060203" pitchFamily="34" charset="0"/>
              </a:rPr>
              <a:t>USER EXPERIENCE IS PARAMOUNT</a:t>
            </a:r>
            <a:endParaRPr sz="2000" b="1" kern="0" dirty="0">
              <a:solidFill>
                <a:schemeClr val="bg1"/>
              </a:solidFill>
              <a:latin typeface="Graphik Bold" panose="020B0803030202060203" pitchFamily="34" charset="0"/>
            </a:endParaRPr>
          </a:p>
        </p:txBody>
      </p:sp>
      <p:sp>
        <p:nvSpPr>
          <p:cNvPr id="16" name="Rectangle 15">
            <a:extLst>
              <a:ext uri="{FF2B5EF4-FFF2-40B4-BE49-F238E27FC236}">
                <a16:creationId xmlns:a16="http://schemas.microsoft.com/office/drawing/2014/main" id="{9DB88142-23F0-4600-908F-BDDDBE919D71}"/>
              </a:ext>
            </a:extLst>
          </p:cNvPr>
          <p:cNvSpPr/>
          <p:nvPr/>
        </p:nvSpPr>
        <p:spPr>
          <a:xfrm>
            <a:off x="308800" y="6518061"/>
            <a:ext cx="10427517" cy="246222"/>
          </a:xfrm>
          <a:prstGeom prst="rect">
            <a:avLst/>
          </a:prstGeom>
          <a:solidFill>
            <a:schemeClr val="tx1">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23">
            <a:extLst>
              <a:ext uri="{FF2B5EF4-FFF2-40B4-BE49-F238E27FC236}">
                <a16:creationId xmlns:a16="http://schemas.microsoft.com/office/drawing/2014/main" id="{958F682B-FCF5-4FF7-82BF-4ED63B57748F}"/>
              </a:ext>
            </a:extLst>
          </p:cNvPr>
          <p:cNvSpPr txBox="1"/>
          <p:nvPr/>
        </p:nvSpPr>
        <p:spPr>
          <a:xfrm>
            <a:off x="345018" y="6537716"/>
            <a:ext cx="8494182" cy="2154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bg1"/>
                </a:solidFill>
              </a:rPr>
              <a:t>Reeves, B. &amp; Nass, C. (2003).  </a:t>
            </a:r>
            <a:r>
              <a:rPr lang="en-US" sz="800" i="1" dirty="0">
                <a:solidFill>
                  <a:schemeClr val="bg1"/>
                </a:solidFill>
              </a:rPr>
              <a:t>The media equation: how people treat computers, television and new media like real people and places: University of Chicago Press: New Ed. Edition</a:t>
            </a:r>
            <a:r>
              <a:rPr lang="en-US" sz="800" dirty="0">
                <a:solidFill>
                  <a:schemeClr val="bg1"/>
                </a:solidFill>
              </a:rPr>
              <a:t>.</a:t>
            </a:r>
          </a:p>
        </p:txBody>
      </p:sp>
    </p:spTree>
    <p:extLst>
      <p:ext uri="{BB962C8B-B14F-4D97-AF65-F5344CB8AC3E}">
        <p14:creationId xmlns:p14="http://schemas.microsoft.com/office/powerpoint/2010/main" val="223648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4" grpId="0" animBg="1"/>
      <p:bldP spid="15" grpId="0" animBg="1"/>
      <p:bldP spid="16" grpId="0" animBg="1"/>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666BD1E-E618-4C4F-AD49-408EFB5C79E8}"/>
              </a:ext>
            </a:extLst>
          </p:cNvPr>
          <p:cNvPicPr>
            <a:picLocks noChangeAspect="1"/>
          </p:cNvPicPr>
          <p:nvPr/>
        </p:nvPicPr>
        <p:blipFill>
          <a:blip r:embed="rId3"/>
          <a:stretch>
            <a:fillRect/>
          </a:stretch>
        </p:blipFill>
        <p:spPr>
          <a:xfrm>
            <a:off x="0" y="-178677"/>
            <a:ext cx="12239930" cy="9350617"/>
          </a:xfrm>
          <a:prstGeom prst="rect">
            <a:avLst/>
          </a:prstGeom>
        </p:spPr>
      </p:pic>
      <p:sp>
        <p:nvSpPr>
          <p:cNvPr id="2" name="Slide Number Placeholder 1">
            <a:extLst>
              <a:ext uri="{FF2B5EF4-FFF2-40B4-BE49-F238E27FC236}">
                <a16:creationId xmlns:a16="http://schemas.microsoft.com/office/drawing/2014/main" id="{72159DEF-1A29-4AE1-BF36-CC01DCDFD508}"/>
              </a:ext>
            </a:extLst>
          </p:cNvPr>
          <p:cNvSpPr>
            <a:spLocks noGrp="1"/>
          </p:cNvSpPr>
          <p:nvPr>
            <p:ph type="sldNum" sz="quarter" idx="12"/>
          </p:nvPr>
        </p:nvSpPr>
        <p:spPr/>
        <p:txBody>
          <a:bodyPr/>
          <a:lstStyle/>
          <a:p>
            <a:fld id="{0D558541-60C9-42A2-8392-FF12533A6B7A}" type="slidenum">
              <a:rPr lang="en-US" smtClean="0"/>
              <a:pPr/>
              <a:t>17</a:t>
            </a:fld>
            <a:endParaRPr lang="en-US" dirty="0"/>
          </a:p>
        </p:txBody>
      </p:sp>
      <p:sp>
        <p:nvSpPr>
          <p:cNvPr id="7" name="Rectangle 6">
            <a:extLst>
              <a:ext uri="{FF2B5EF4-FFF2-40B4-BE49-F238E27FC236}">
                <a16:creationId xmlns:a16="http://schemas.microsoft.com/office/drawing/2014/main" id="{DBF454CD-7F90-44EA-9388-27B4182FAA11}"/>
              </a:ext>
            </a:extLst>
          </p:cNvPr>
          <p:cNvSpPr/>
          <p:nvPr/>
        </p:nvSpPr>
        <p:spPr>
          <a:xfrm>
            <a:off x="0" y="3501100"/>
            <a:ext cx="6156620" cy="2803714"/>
          </a:xfrm>
          <a:prstGeom prst="rect">
            <a:avLst/>
          </a:prstGeom>
          <a:solidFill>
            <a:schemeClr val="tx1">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hape 352">
            <a:extLst>
              <a:ext uri="{FF2B5EF4-FFF2-40B4-BE49-F238E27FC236}">
                <a16:creationId xmlns:a16="http://schemas.microsoft.com/office/drawing/2014/main" id="{0B2D895C-0B39-4381-88AB-9A0D2C9C66AF}"/>
              </a:ext>
            </a:extLst>
          </p:cNvPr>
          <p:cNvSpPr/>
          <p:nvPr/>
        </p:nvSpPr>
        <p:spPr>
          <a:xfrm>
            <a:off x="392386" y="4160606"/>
            <a:ext cx="473529" cy="36805"/>
          </a:xfrm>
          <a:prstGeom prst="rect">
            <a:avLst/>
          </a:prstGeom>
          <a:solidFill>
            <a:schemeClr val="bg1"/>
          </a:solidFill>
          <a:ln w="12700">
            <a:miter lim="400000"/>
          </a:ln>
        </p:spPr>
        <p:txBody>
          <a:bodyPr lIns="22860" rIns="22860" anchor="ctr"/>
          <a:lstStyle/>
          <a:p>
            <a:pPr defTabSz="914217" hangingPunct="0">
              <a:defRPr sz="3600">
                <a:solidFill>
                  <a:srgbClr val="FFFFFF"/>
                </a:solidFill>
                <a:uFill>
                  <a:solidFill>
                    <a:srgbClr val="FFFFFF"/>
                  </a:solidFill>
                </a:uFill>
                <a:latin typeface="Lato Light"/>
                <a:ea typeface="Lato Light"/>
                <a:cs typeface="Lato Light"/>
                <a:sym typeface="Lato Light"/>
              </a:defRPr>
            </a:pPr>
            <a:endParaRPr kern="0" dirty="0">
              <a:uFill>
                <a:solidFill>
                  <a:srgbClr val="FFFFFF"/>
                </a:solidFill>
              </a:uFill>
              <a:sym typeface="Lato Light"/>
            </a:endParaRPr>
          </a:p>
        </p:txBody>
      </p:sp>
      <p:sp>
        <p:nvSpPr>
          <p:cNvPr id="9" name="Shape 354">
            <a:extLst>
              <a:ext uri="{FF2B5EF4-FFF2-40B4-BE49-F238E27FC236}">
                <a16:creationId xmlns:a16="http://schemas.microsoft.com/office/drawing/2014/main" id="{BDAE78FC-A507-4498-A238-51D56F7AB842}"/>
              </a:ext>
            </a:extLst>
          </p:cNvPr>
          <p:cNvSpPr/>
          <p:nvPr/>
        </p:nvSpPr>
        <p:spPr>
          <a:xfrm>
            <a:off x="356168" y="4288001"/>
            <a:ext cx="5763248" cy="1938992"/>
          </a:xfrm>
          <a:prstGeom prst="rect">
            <a:avLst/>
          </a:prstGeom>
          <a:ln w="12700">
            <a:miter lim="400000"/>
          </a:ln>
          <a:extLst>
            <a:ext uri="{C572A759-6A51-4108-AA02-DFA0A04FC94B}">
              <ma14:wrappingTextBoxFlag xmlns:ma14="http://schemas.microsoft.com/office/mac/drawingml/2011/main" xmlns="" val="1"/>
            </a:ext>
          </a:extLst>
        </p:spPr>
        <p:txBody>
          <a:bodyPr wrap="square" lIns="22860" rIns="22860">
            <a:spAutoFit/>
          </a:bodyPr>
          <a:lstStyle>
            <a:lvl1pPr algn="l" defTabSz="1828433">
              <a:lnSpc>
                <a:spcPct val="150000"/>
              </a:lnSpc>
              <a:defRPr sz="3000">
                <a:solidFill>
                  <a:srgbClr val="7F7F7F"/>
                </a:solidFill>
                <a:uFill>
                  <a:solidFill>
                    <a:srgbClr val="7F7F7F"/>
                  </a:solidFill>
                </a:uFill>
                <a:latin typeface="Graphik Light"/>
                <a:ea typeface="Graphik Light"/>
                <a:cs typeface="Graphik Light"/>
                <a:sym typeface="Graphik Light"/>
              </a:defRPr>
            </a:lvl1pPr>
          </a:lstStyle>
          <a:p>
            <a:pPr defTabSz="914217" hangingPunct="0"/>
            <a:r>
              <a:rPr lang="en-US" sz="1600" kern="0" dirty="0">
                <a:solidFill>
                  <a:schemeClr val="bg1"/>
                </a:solidFill>
                <a:latin typeface="+mn-lt"/>
              </a:rPr>
              <a:t>The concept, from robotics professor Masahiro Mori, suggests that humanoid objects which appear almost, but not exactly, like real human beings elicit uncanny, or strangely familiar, feelings of eeriness and revulsion in observers.</a:t>
            </a:r>
            <a:endParaRPr sz="1600" kern="0" dirty="0">
              <a:solidFill>
                <a:schemeClr val="bg1"/>
              </a:solidFill>
              <a:latin typeface="+mn-lt"/>
            </a:endParaRPr>
          </a:p>
        </p:txBody>
      </p:sp>
      <p:sp>
        <p:nvSpPr>
          <p:cNvPr id="10" name="Shape 357">
            <a:extLst>
              <a:ext uri="{FF2B5EF4-FFF2-40B4-BE49-F238E27FC236}">
                <a16:creationId xmlns:a16="http://schemas.microsoft.com/office/drawing/2014/main" id="{408E118A-F5E7-4EC2-B211-E0296B04F4B4}"/>
              </a:ext>
            </a:extLst>
          </p:cNvPr>
          <p:cNvSpPr/>
          <p:nvPr/>
        </p:nvSpPr>
        <p:spPr>
          <a:xfrm>
            <a:off x="356168" y="3501100"/>
            <a:ext cx="4793799" cy="490712"/>
          </a:xfrm>
          <a:prstGeom prst="rect">
            <a:avLst/>
          </a:prstGeom>
          <a:ln w="12700">
            <a:miter lim="400000"/>
          </a:ln>
          <a:extLst>
            <a:ext uri="{C572A759-6A51-4108-AA02-DFA0A04FC94B}">
              <ma14:wrappingTextBoxFlag xmlns:ma14="http://schemas.microsoft.com/office/mac/drawingml/2011/main" xmlns="" val="1"/>
            </a:ext>
          </a:extLst>
        </p:spPr>
        <p:txBody>
          <a:bodyPr lIns="22860" rIns="22860">
            <a:spAutoFit/>
          </a:bodyPr>
          <a:lstStyle>
            <a:lvl1pPr algn="l" defTabSz="1828433">
              <a:lnSpc>
                <a:spcPct val="150000"/>
              </a:lnSpc>
              <a:defRPr sz="3000">
                <a:solidFill>
                  <a:srgbClr val="7F7F7F"/>
                </a:solidFill>
                <a:uFill>
                  <a:solidFill>
                    <a:srgbClr val="7F7F7F"/>
                  </a:solidFill>
                </a:uFill>
                <a:latin typeface="Graphik Light"/>
                <a:ea typeface="Graphik Light"/>
                <a:cs typeface="Graphik Light"/>
                <a:sym typeface="Graphik Light"/>
              </a:defRPr>
            </a:lvl1pPr>
          </a:lstStyle>
          <a:p>
            <a:pPr defTabSz="914217" hangingPunct="0"/>
            <a:r>
              <a:rPr lang="en-US" sz="2000" b="1" kern="0" dirty="0">
                <a:solidFill>
                  <a:srgbClr val="FFFF00"/>
                </a:solidFill>
                <a:latin typeface="Graphik Bold" panose="020B0803030202060203" pitchFamily="34" charset="0"/>
              </a:rPr>
              <a:t>AVOID THE UNCANNY VALLEY</a:t>
            </a:r>
            <a:endParaRPr sz="2000" b="1" kern="0" dirty="0">
              <a:solidFill>
                <a:srgbClr val="FFFF00"/>
              </a:solidFill>
              <a:latin typeface="Graphik Bold" panose="020B0803030202060203" pitchFamily="34" charset="0"/>
            </a:endParaRPr>
          </a:p>
        </p:txBody>
      </p:sp>
      <p:sp>
        <p:nvSpPr>
          <p:cNvPr id="13" name="Rectangle 12">
            <a:extLst>
              <a:ext uri="{FF2B5EF4-FFF2-40B4-BE49-F238E27FC236}">
                <a16:creationId xmlns:a16="http://schemas.microsoft.com/office/drawing/2014/main" id="{5D7F94D8-90CC-4CCC-916B-364817ED93D5}"/>
              </a:ext>
            </a:extLst>
          </p:cNvPr>
          <p:cNvSpPr/>
          <p:nvPr/>
        </p:nvSpPr>
        <p:spPr>
          <a:xfrm>
            <a:off x="319950" y="6517185"/>
            <a:ext cx="4990385" cy="246222"/>
          </a:xfrm>
          <a:prstGeom prst="rect">
            <a:avLst/>
          </a:prstGeom>
          <a:solidFill>
            <a:schemeClr val="tx1">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23">
            <a:extLst>
              <a:ext uri="{FF2B5EF4-FFF2-40B4-BE49-F238E27FC236}">
                <a16:creationId xmlns:a16="http://schemas.microsoft.com/office/drawing/2014/main" id="{A4664690-1AA6-4003-8C57-7595804C193A}"/>
              </a:ext>
            </a:extLst>
          </p:cNvPr>
          <p:cNvSpPr txBox="1"/>
          <p:nvPr/>
        </p:nvSpPr>
        <p:spPr>
          <a:xfrm>
            <a:off x="356168" y="6536839"/>
            <a:ext cx="4899120" cy="2154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bg1"/>
                </a:solidFill>
              </a:rPr>
              <a:t>Mori, M (2012) [1970]. </a:t>
            </a:r>
            <a:r>
              <a:rPr lang="en-US" sz="800" dirty="0">
                <a:solidFill>
                  <a:schemeClr val="bg1"/>
                </a:solidFill>
                <a:hlinkClick r:id="rId4"/>
              </a:rPr>
              <a:t>"The uncanny valley"</a:t>
            </a:r>
            <a:r>
              <a:rPr lang="en-US" sz="800" dirty="0">
                <a:solidFill>
                  <a:schemeClr val="bg1"/>
                </a:solidFill>
              </a:rPr>
              <a:t>. </a:t>
            </a:r>
            <a:r>
              <a:rPr lang="en-US" sz="800" i="1" dirty="0">
                <a:solidFill>
                  <a:schemeClr val="bg1"/>
                </a:solidFill>
              </a:rPr>
              <a:t>IEEE Robotics &amp; Automation Magazine</a:t>
            </a:r>
            <a:r>
              <a:rPr lang="en-US" sz="800" dirty="0">
                <a:solidFill>
                  <a:schemeClr val="bg1"/>
                </a:solidFill>
              </a:rPr>
              <a:t>. </a:t>
            </a:r>
            <a:r>
              <a:rPr lang="en-US" sz="800" b="1" dirty="0">
                <a:solidFill>
                  <a:schemeClr val="bg1"/>
                </a:solidFill>
              </a:rPr>
              <a:t>19</a:t>
            </a:r>
            <a:r>
              <a:rPr lang="en-US" sz="800" dirty="0">
                <a:solidFill>
                  <a:schemeClr val="bg1"/>
                </a:solidFill>
              </a:rPr>
              <a:t> (2): 98–100. </a:t>
            </a:r>
          </a:p>
        </p:txBody>
      </p:sp>
    </p:spTree>
    <p:extLst>
      <p:ext uri="{BB962C8B-B14F-4D97-AF65-F5344CB8AC3E}">
        <p14:creationId xmlns:p14="http://schemas.microsoft.com/office/powerpoint/2010/main" val="230366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3" grpId="0" animBg="1"/>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F2630D-B808-4613-A3A1-E9918B8F9CE6}"/>
              </a:ext>
            </a:extLst>
          </p:cNvPr>
          <p:cNvSpPr>
            <a:spLocks noGrp="1"/>
          </p:cNvSpPr>
          <p:nvPr>
            <p:ph type="sldNum" sz="quarter" idx="12"/>
          </p:nvPr>
        </p:nvSpPr>
        <p:spPr/>
        <p:txBody>
          <a:bodyPr/>
          <a:lstStyle/>
          <a:p>
            <a:fld id="{0D558541-60C9-42A2-8392-FF12533A6B7A}" type="slidenum">
              <a:rPr lang="en-US" smtClean="0"/>
              <a:pPr/>
              <a:t>18</a:t>
            </a:fld>
            <a:endParaRPr lang="en-US" dirty="0"/>
          </a:p>
        </p:txBody>
      </p:sp>
      <p:sp>
        <p:nvSpPr>
          <p:cNvPr id="3" name="Title 2">
            <a:extLst>
              <a:ext uri="{FF2B5EF4-FFF2-40B4-BE49-F238E27FC236}">
                <a16:creationId xmlns:a16="http://schemas.microsoft.com/office/drawing/2014/main" id="{6AE7A5CB-31AB-4B79-898C-89558751E8F1}"/>
              </a:ext>
            </a:extLst>
          </p:cNvPr>
          <p:cNvSpPr>
            <a:spLocks noGrp="1"/>
          </p:cNvSpPr>
          <p:nvPr>
            <p:ph type="title"/>
          </p:nvPr>
        </p:nvSpPr>
        <p:spPr>
          <a:xfrm>
            <a:off x="345018" y="332076"/>
            <a:ext cx="10027707" cy="776139"/>
          </a:xfrm>
        </p:spPr>
        <p:txBody>
          <a:bodyPr/>
          <a:lstStyle/>
          <a:p>
            <a:r>
              <a:rPr lang="en-US" dirty="0"/>
              <a:t>Uncanny valley</a:t>
            </a:r>
          </a:p>
        </p:txBody>
      </p:sp>
      <p:pic>
        <p:nvPicPr>
          <p:cNvPr id="1026" name="Picture 2" descr="https://fm.cnbc.com/applications/cnbc.com/resources/img/editorial/2016/03/16/103474538-4ED3-REQ-Robotics-031616.720x405.jpg">
            <a:extLst>
              <a:ext uri="{FF2B5EF4-FFF2-40B4-BE49-F238E27FC236}">
                <a16:creationId xmlns:a16="http://schemas.microsoft.com/office/drawing/2014/main" id="{5C35C833-4A9F-467C-872E-BA9D429BD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6782" y="5157851"/>
            <a:ext cx="1751267" cy="12295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pectrum.ieee.org/ns/slideshows/07W_SlideS_RobotBabies1a/fullscreen/hr.cb2.jpg">
            <a:extLst>
              <a:ext uri="{FF2B5EF4-FFF2-40B4-BE49-F238E27FC236}">
                <a16:creationId xmlns:a16="http://schemas.microsoft.com/office/drawing/2014/main" id="{DB60C28A-8737-4755-B0D3-4990FD77B9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835" y="5469707"/>
            <a:ext cx="1332070" cy="121789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5EB29AB6-C5CE-48D1-B04D-15F7163F4691}"/>
              </a:ext>
            </a:extLst>
          </p:cNvPr>
          <p:cNvCxnSpPr/>
          <p:nvPr/>
        </p:nvCxnSpPr>
        <p:spPr>
          <a:xfrm>
            <a:off x="1697421" y="1476703"/>
            <a:ext cx="0" cy="4130566"/>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F3F01A09-E0AD-4514-95C8-B509D3204040}"/>
              </a:ext>
            </a:extLst>
          </p:cNvPr>
          <p:cNvCxnSpPr>
            <a:cxnSpLocks/>
          </p:cNvCxnSpPr>
          <p:nvPr/>
        </p:nvCxnSpPr>
        <p:spPr>
          <a:xfrm flipH="1">
            <a:off x="1650125" y="4935197"/>
            <a:ext cx="7693572" cy="0"/>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33CD65D2-021B-4541-A7E1-05789522770F}"/>
              </a:ext>
            </a:extLst>
          </p:cNvPr>
          <p:cNvSpPr txBox="1"/>
          <p:nvPr/>
        </p:nvSpPr>
        <p:spPr>
          <a:xfrm>
            <a:off x="1334817" y="1132535"/>
            <a:ext cx="225971" cy="378372"/>
          </a:xfrm>
          <a:prstGeom prst="rect">
            <a:avLst/>
          </a:prstGeom>
        </p:spPr>
        <p:txBody>
          <a:bodyPr vert="horz" wrap="square" lIns="0" tIns="0" rIns="0" bIns="0" rtlCol="0">
            <a:noAutofit/>
          </a:bodyPr>
          <a:lstStyle/>
          <a:p>
            <a:r>
              <a:rPr lang="en-US" sz="3200" dirty="0"/>
              <a:t>+</a:t>
            </a:r>
          </a:p>
        </p:txBody>
      </p:sp>
      <p:sp>
        <p:nvSpPr>
          <p:cNvPr id="17" name="TextBox 16">
            <a:extLst>
              <a:ext uri="{FF2B5EF4-FFF2-40B4-BE49-F238E27FC236}">
                <a16:creationId xmlns:a16="http://schemas.microsoft.com/office/drawing/2014/main" id="{DB36750D-E236-492E-A42D-B755644A13FC}"/>
              </a:ext>
            </a:extLst>
          </p:cNvPr>
          <p:cNvSpPr txBox="1"/>
          <p:nvPr/>
        </p:nvSpPr>
        <p:spPr>
          <a:xfrm>
            <a:off x="1334817" y="5302468"/>
            <a:ext cx="225971" cy="86755"/>
          </a:xfrm>
          <a:prstGeom prst="rect">
            <a:avLst/>
          </a:prstGeom>
        </p:spPr>
        <p:txBody>
          <a:bodyPr vert="horz" wrap="square" lIns="0" tIns="0" rIns="0" bIns="0" rtlCol="0">
            <a:noAutofit/>
          </a:bodyPr>
          <a:lstStyle/>
          <a:p>
            <a:r>
              <a:rPr lang="en-US" sz="3200" dirty="0"/>
              <a:t>-</a:t>
            </a:r>
          </a:p>
        </p:txBody>
      </p:sp>
      <p:sp>
        <p:nvSpPr>
          <p:cNvPr id="15" name="TextBox 14">
            <a:extLst>
              <a:ext uri="{FF2B5EF4-FFF2-40B4-BE49-F238E27FC236}">
                <a16:creationId xmlns:a16="http://schemas.microsoft.com/office/drawing/2014/main" id="{1ACF135C-CB84-4146-A922-C4118A85087E}"/>
              </a:ext>
            </a:extLst>
          </p:cNvPr>
          <p:cNvSpPr txBox="1"/>
          <p:nvPr/>
        </p:nvSpPr>
        <p:spPr>
          <a:xfrm rot="16200000">
            <a:off x="689744" y="3389586"/>
            <a:ext cx="1516116" cy="304800"/>
          </a:xfrm>
          <a:prstGeom prst="rect">
            <a:avLst/>
          </a:prstGeom>
        </p:spPr>
        <p:txBody>
          <a:bodyPr vert="horz" wrap="none" lIns="0" tIns="0" rIns="0" bIns="0" rtlCol="0">
            <a:noAutofit/>
          </a:bodyPr>
          <a:lstStyle/>
          <a:p>
            <a:r>
              <a:rPr lang="en-US" b="1" dirty="0"/>
              <a:t>FAMILIARITY</a:t>
            </a:r>
          </a:p>
        </p:txBody>
      </p:sp>
      <p:sp>
        <p:nvSpPr>
          <p:cNvPr id="19" name="TextBox 18">
            <a:extLst>
              <a:ext uri="{FF2B5EF4-FFF2-40B4-BE49-F238E27FC236}">
                <a16:creationId xmlns:a16="http://schemas.microsoft.com/office/drawing/2014/main" id="{F4CFF56F-2F5A-4AAB-B51E-796279865443}"/>
              </a:ext>
            </a:extLst>
          </p:cNvPr>
          <p:cNvSpPr txBox="1"/>
          <p:nvPr/>
        </p:nvSpPr>
        <p:spPr>
          <a:xfrm>
            <a:off x="9549966" y="4796651"/>
            <a:ext cx="2084986" cy="277091"/>
          </a:xfrm>
          <a:prstGeom prst="rect">
            <a:avLst/>
          </a:prstGeom>
        </p:spPr>
        <p:txBody>
          <a:bodyPr vert="horz" wrap="none" lIns="0" tIns="0" rIns="0" bIns="0" rtlCol="0">
            <a:noAutofit/>
          </a:bodyPr>
          <a:lstStyle/>
          <a:p>
            <a:r>
              <a:rPr lang="en-US" b="1" dirty="0">
                <a:solidFill>
                  <a:schemeClr val="accent4"/>
                </a:solidFill>
              </a:rPr>
              <a:t>HUMAN LIKENESS</a:t>
            </a:r>
          </a:p>
        </p:txBody>
      </p:sp>
      <p:sp>
        <p:nvSpPr>
          <p:cNvPr id="20" name="Freeform: Shape 19">
            <a:extLst>
              <a:ext uri="{FF2B5EF4-FFF2-40B4-BE49-F238E27FC236}">
                <a16:creationId xmlns:a16="http://schemas.microsoft.com/office/drawing/2014/main" id="{3F40FD77-1E78-4344-BA90-A79140D7893F}"/>
              </a:ext>
            </a:extLst>
          </p:cNvPr>
          <p:cNvSpPr/>
          <p:nvPr/>
        </p:nvSpPr>
        <p:spPr>
          <a:xfrm>
            <a:off x="1975945" y="1271752"/>
            <a:ext cx="7115503" cy="4936407"/>
          </a:xfrm>
          <a:custGeom>
            <a:avLst/>
            <a:gdLst>
              <a:gd name="connsiteX0" fmla="*/ 0 w 7115503"/>
              <a:gd name="connsiteY0" fmla="*/ 3552496 h 4936407"/>
              <a:gd name="connsiteX1" fmla="*/ 4882055 w 7115503"/>
              <a:gd name="connsiteY1" fmla="*/ 1145627 h 4936407"/>
              <a:gd name="connsiteX2" fmla="*/ 5990896 w 7115503"/>
              <a:gd name="connsiteY2" fmla="*/ 4929351 h 4936407"/>
              <a:gd name="connsiteX3" fmla="*/ 7115503 w 7115503"/>
              <a:gd name="connsiteY3" fmla="*/ 0 h 4936407"/>
            </a:gdLst>
            <a:ahLst/>
            <a:cxnLst>
              <a:cxn ang="0">
                <a:pos x="connsiteX0" y="connsiteY0"/>
              </a:cxn>
              <a:cxn ang="0">
                <a:pos x="connsiteX1" y="connsiteY1"/>
              </a:cxn>
              <a:cxn ang="0">
                <a:pos x="connsiteX2" y="connsiteY2"/>
              </a:cxn>
              <a:cxn ang="0">
                <a:pos x="connsiteX3" y="connsiteY3"/>
              </a:cxn>
            </a:cxnLst>
            <a:rect l="l" t="t" r="r" b="b"/>
            <a:pathLst>
              <a:path w="7115503" h="4936407">
                <a:moveTo>
                  <a:pt x="0" y="3552496"/>
                </a:moveTo>
                <a:cubicBezTo>
                  <a:pt x="1941786" y="2234323"/>
                  <a:pt x="3883572" y="916151"/>
                  <a:pt x="4882055" y="1145627"/>
                </a:cubicBezTo>
                <a:cubicBezTo>
                  <a:pt x="5880538" y="1375103"/>
                  <a:pt x="5618655" y="5120289"/>
                  <a:pt x="5990896" y="4929351"/>
                </a:cubicBezTo>
                <a:cubicBezTo>
                  <a:pt x="6363137" y="4738413"/>
                  <a:pt x="6912303" y="850462"/>
                  <a:pt x="7115503" y="0"/>
                </a:cubicBezTo>
              </a:path>
            </a:pathLst>
          </a:custGeom>
          <a:noFill/>
          <a:ln w="47625">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43E3CC0F-DFC3-4A5A-B8A8-C8E71FEAAE8C}"/>
              </a:ext>
            </a:extLst>
          </p:cNvPr>
          <p:cNvSpPr/>
          <p:nvPr/>
        </p:nvSpPr>
        <p:spPr>
          <a:xfrm>
            <a:off x="2220309" y="3781038"/>
            <a:ext cx="7078717" cy="1656069"/>
          </a:xfrm>
          <a:custGeom>
            <a:avLst/>
            <a:gdLst>
              <a:gd name="connsiteX0" fmla="*/ 0 w 7078717"/>
              <a:gd name="connsiteY0" fmla="*/ 1192924 h 1656069"/>
              <a:gd name="connsiteX1" fmla="*/ 2958662 w 7078717"/>
              <a:gd name="connsiteY1" fmla="*/ 641131 h 1656069"/>
              <a:gd name="connsiteX2" fmla="*/ 4545724 w 7078717"/>
              <a:gd name="connsiteY2" fmla="*/ 246993 h 1656069"/>
              <a:gd name="connsiteX3" fmla="*/ 5796455 w 7078717"/>
              <a:gd name="connsiteY3" fmla="*/ 1644868 h 1656069"/>
              <a:gd name="connsiteX4" fmla="*/ 6306206 w 7078717"/>
              <a:gd name="connsiteY4" fmla="*/ 856593 h 1656069"/>
              <a:gd name="connsiteX5" fmla="*/ 7078717 w 7078717"/>
              <a:gd name="connsiteY5" fmla="*/ 0 h 165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78717" h="1656069">
                <a:moveTo>
                  <a:pt x="0" y="1192924"/>
                </a:moveTo>
                <a:lnTo>
                  <a:pt x="2958662" y="641131"/>
                </a:lnTo>
                <a:cubicBezTo>
                  <a:pt x="3716283" y="483476"/>
                  <a:pt x="4072758" y="79703"/>
                  <a:pt x="4545724" y="246993"/>
                </a:cubicBezTo>
                <a:cubicBezTo>
                  <a:pt x="5018690" y="414283"/>
                  <a:pt x="5503041" y="1543268"/>
                  <a:pt x="5796455" y="1644868"/>
                </a:cubicBezTo>
                <a:cubicBezTo>
                  <a:pt x="6089869" y="1746468"/>
                  <a:pt x="6092496" y="1130738"/>
                  <a:pt x="6306206" y="856593"/>
                </a:cubicBezTo>
                <a:cubicBezTo>
                  <a:pt x="6519916" y="582448"/>
                  <a:pt x="6799316" y="291224"/>
                  <a:pt x="7078717" y="0"/>
                </a:cubicBezTo>
              </a:path>
            </a:pathLst>
          </a:custGeom>
          <a:noFill/>
          <a:ln w="41275">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434B1549-746E-4BAB-9C65-B17C39D24157}"/>
              </a:ext>
            </a:extLst>
          </p:cNvPr>
          <p:cNvSpPr txBox="1"/>
          <p:nvPr/>
        </p:nvSpPr>
        <p:spPr>
          <a:xfrm>
            <a:off x="1878726" y="3006890"/>
            <a:ext cx="1284888" cy="220689"/>
          </a:xfrm>
          <a:prstGeom prst="rect">
            <a:avLst/>
          </a:prstGeom>
        </p:spPr>
        <p:txBody>
          <a:bodyPr vert="horz" wrap="square" lIns="0" tIns="0" rIns="0" bIns="0" rtlCol="0">
            <a:noAutofit/>
          </a:bodyPr>
          <a:lstStyle/>
          <a:p>
            <a:r>
              <a:rPr lang="en-US" sz="1400" dirty="0"/>
              <a:t>Industrial robot</a:t>
            </a:r>
          </a:p>
        </p:txBody>
      </p:sp>
      <p:pic>
        <p:nvPicPr>
          <p:cNvPr id="24" name="Picture 2" descr="Image result for r2d2">
            <a:extLst>
              <a:ext uri="{FF2B5EF4-FFF2-40B4-BE49-F238E27FC236}">
                <a16:creationId xmlns:a16="http://schemas.microsoft.com/office/drawing/2014/main" id="{288A965A-639C-4F56-85ED-7EC304A476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8367" y="1652164"/>
            <a:ext cx="1321019" cy="1321019"/>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a:extLst>
              <a:ext uri="{FF2B5EF4-FFF2-40B4-BE49-F238E27FC236}">
                <a16:creationId xmlns:a16="http://schemas.microsoft.com/office/drawing/2014/main" id="{22B63AEF-9AED-4F29-86E5-8CA621622561}"/>
              </a:ext>
            </a:extLst>
          </p:cNvPr>
          <p:cNvCxnSpPr>
            <a:cxnSpLocks/>
          </p:cNvCxnSpPr>
          <p:nvPr/>
        </p:nvCxnSpPr>
        <p:spPr>
          <a:xfrm>
            <a:off x="2280744" y="3294993"/>
            <a:ext cx="0" cy="120343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Picture 4" descr="Image result for c3p0">
            <a:extLst>
              <a:ext uri="{FF2B5EF4-FFF2-40B4-BE49-F238E27FC236}">
                <a16:creationId xmlns:a16="http://schemas.microsoft.com/office/drawing/2014/main" id="{C18B66AF-439A-416E-942A-8060D96730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1450" y="1372809"/>
            <a:ext cx="1697420" cy="169742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BF0036E8-0C74-4C1F-8099-678ACD2E5199}"/>
              </a:ext>
            </a:extLst>
          </p:cNvPr>
          <p:cNvSpPr txBox="1"/>
          <p:nvPr/>
        </p:nvSpPr>
        <p:spPr>
          <a:xfrm>
            <a:off x="5358871" y="3168784"/>
            <a:ext cx="1473416" cy="220689"/>
          </a:xfrm>
          <a:prstGeom prst="rect">
            <a:avLst/>
          </a:prstGeom>
        </p:spPr>
        <p:txBody>
          <a:bodyPr vert="horz" wrap="square" lIns="0" tIns="0" rIns="0" bIns="0" rtlCol="0">
            <a:noAutofit/>
          </a:bodyPr>
          <a:lstStyle/>
          <a:p>
            <a:r>
              <a:rPr lang="en-US" sz="1400" dirty="0"/>
              <a:t>Humanoid Robot</a:t>
            </a:r>
          </a:p>
        </p:txBody>
      </p:sp>
      <p:sp>
        <p:nvSpPr>
          <p:cNvPr id="32" name="TextBox 31">
            <a:extLst>
              <a:ext uri="{FF2B5EF4-FFF2-40B4-BE49-F238E27FC236}">
                <a16:creationId xmlns:a16="http://schemas.microsoft.com/office/drawing/2014/main" id="{9587AC47-D384-48B1-B7CA-D4372802C6FC}"/>
              </a:ext>
            </a:extLst>
          </p:cNvPr>
          <p:cNvSpPr txBox="1"/>
          <p:nvPr/>
        </p:nvSpPr>
        <p:spPr>
          <a:xfrm>
            <a:off x="5896691" y="4528924"/>
            <a:ext cx="1406542" cy="220690"/>
          </a:xfrm>
          <a:prstGeom prst="rect">
            <a:avLst/>
          </a:prstGeom>
        </p:spPr>
        <p:txBody>
          <a:bodyPr vert="horz" wrap="square" lIns="0" tIns="0" rIns="0" bIns="0" rtlCol="0">
            <a:noAutofit/>
          </a:bodyPr>
          <a:lstStyle/>
          <a:p>
            <a:r>
              <a:rPr lang="en-US" sz="1400" dirty="0"/>
              <a:t>Cartoon Chatbot</a:t>
            </a:r>
          </a:p>
        </p:txBody>
      </p:sp>
      <p:cxnSp>
        <p:nvCxnSpPr>
          <p:cNvPr id="33" name="Straight Connector 32">
            <a:extLst>
              <a:ext uri="{FF2B5EF4-FFF2-40B4-BE49-F238E27FC236}">
                <a16:creationId xmlns:a16="http://schemas.microsoft.com/office/drawing/2014/main" id="{BB43FDD7-CA0A-405D-A444-76B798B89E53}"/>
              </a:ext>
            </a:extLst>
          </p:cNvPr>
          <p:cNvCxnSpPr>
            <a:cxnSpLocks/>
          </p:cNvCxnSpPr>
          <p:nvPr/>
        </p:nvCxnSpPr>
        <p:spPr>
          <a:xfrm>
            <a:off x="6469256" y="4056993"/>
            <a:ext cx="0" cy="466931"/>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049974F-A348-4F67-B16B-537B8D735E9A}"/>
              </a:ext>
            </a:extLst>
          </p:cNvPr>
          <p:cNvSpPr txBox="1"/>
          <p:nvPr/>
        </p:nvSpPr>
        <p:spPr>
          <a:xfrm>
            <a:off x="7147034" y="943023"/>
            <a:ext cx="1749973" cy="220689"/>
          </a:xfrm>
          <a:prstGeom prst="rect">
            <a:avLst/>
          </a:prstGeom>
        </p:spPr>
        <p:txBody>
          <a:bodyPr vert="horz" wrap="square" lIns="0" tIns="0" rIns="0" bIns="0" rtlCol="0">
            <a:noAutofit/>
          </a:bodyPr>
          <a:lstStyle/>
          <a:p>
            <a:r>
              <a:rPr lang="en-US" sz="1400" b="1" dirty="0">
                <a:solidFill>
                  <a:srgbClr val="C00000"/>
                </a:solidFill>
                <a:latin typeface="Graphik Bold" panose="020B0803030202060203" pitchFamily="34" charset="0"/>
              </a:rPr>
              <a:t>UNCANNY VALLEY</a:t>
            </a:r>
          </a:p>
        </p:txBody>
      </p:sp>
      <p:sp>
        <p:nvSpPr>
          <p:cNvPr id="37" name="TextBox 36">
            <a:extLst>
              <a:ext uri="{FF2B5EF4-FFF2-40B4-BE49-F238E27FC236}">
                <a16:creationId xmlns:a16="http://schemas.microsoft.com/office/drawing/2014/main" id="{A84D40D8-8F44-49EA-A62C-BA6115969100}"/>
              </a:ext>
            </a:extLst>
          </p:cNvPr>
          <p:cNvSpPr txBox="1"/>
          <p:nvPr/>
        </p:nvSpPr>
        <p:spPr>
          <a:xfrm rot="5400000">
            <a:off x="8396557" y="785228"/>
            <a:ext cx="325821" cy="1074896"/>
          </a:xfrm>
          <a:prstGeom prst="rect">
            <a:avLst/>
          </a:prstGeom>
        </p:spPr>
        <p:txBody>
          <a:bodyPr vert="horz" wrap="square" lIns="0" tIns="0" rIns="0" bIns="0" rtlCol="0">
            <a:noAutofit/>
          </a:bodyPr>
          <a:lstStyle/>
          <a:p>
            <a:r>
              <a:rPr lang="en-US" sz="12000" dirty="0">
                <a:solidFill>
                  <a:srgbClr val="C00000"/>
                </a:solidFill>
              </a:rPr>
              <a:t>{</a:t>
            </a:r>
          </a:p>
        </p:txBody>
      </p:sp>
      <p:sp>
        <p:nvSpPr>
          <p:cNvPr id="38" name="TextBox 37">
            <a:extLst>
              <a:ext uri="{FF2B5EF4-FFF2-40B4-BE49-F238E27FC236}">
                <a16:creationId xmlns:a16="http://schemas.microsoft.com/office/drawing/2014/main" id="{EBB77789-D0BF-47F5-849C-D12C5BD54308}"/>
              </a:ext>
            </a:extLst>
          </p:cNvPr>
          <p:cNvSpPr txBox="1"/>
          <p:nvPr/>
        </p:nvSpPr>
        <p:spPr>
          <a:xfrm>
            <a:off x="9308223" y="1235965"/>
            <a:ext cx="1316420" cy="220689"/>
          </a:xfrm>
          <a:prstGeom prst="rect">
            <a:avLst/>
          </a:prstGeom>
        </p:spPr>
        <p:txBody>
          <a:bodyPr vert="horz" wrap="square" lIns="0" tIns="0" rIns="0" bIns="0" rtlCol="0">
            <a:noAutofit/>
          </a:bodyPr>
          <a:lstStyle/>
          <a:p>
            <a:r>
              <a:rPr lang="en-US" sz="1400" dirty="0"/>
              <a:t>Healthy Person</a:t>
            </a:r>
          </a:p>
        </p:txBody>
      </p:sp>
      <p:pic>
        <p:nvPicPr>
          <p:cNvPr id="1032" name="Picture 8" descr="Image result for patrick leinen">
            <a:extLst>
              <a:ext uri="{FF2B5EF4-FFF2-40B4-BE49-F238E27FC236}">
                <a16:creationId xmlns:a16="http://schemas.microsoft.com/office/drawing/2014/main" id="{E09C9E67-A319-4610-8A7D-8857C2738A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43697" y="106934"/>
            <a:ext cx="1067426" cy="106742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4F5206B2-B6E9-447A-B065-1DF2AF60C714}"/>
              </a:ext>
            </a:extLst>
          </p:cNvPr>
          <p:cNvSpPr txBox="1"/>
          <p:nvPr/>
        </p:nvSpPr>
        <p:spPr>
          <a:xfrm rot="19800000">
            <a:off x="3358523" y="3770686"/>
            <a:ext cx="671873" cy="220689"/>
          </a:xfrm>
          <a:prstGeom prst="rect">
            <a:avLst/>
          </a:prstGeom>
        </p:spPr>
        <p:txBody>
          <a:bodyPr vert="horz" wrap="square" lIns="0" tIns="0" rIns="0" bIns="0" rtlCol="0">
            <a:noAutofit/>
          </a:bodyPr>
          <a:lstStyle/>
          <a:p>
            <a:r>
              <a:rPr lang="en-US" sz="1400" dirty="0">
                <a:solidFill>
                  <a:srgbClr val="7030A0"/>
                </a:solidFill>
              </a:rPr>
              <a:t>Moving</a:t>
            </a:r>
          </a:p>
        </p:txBody>
      </p:sp>
      <p:sp>
        <p:nvSpPr>
          <p:cNvPr id="43" name="TextBox 42">
            <a:extLst>
              <a:ext uri="{FF2B5EF4-FFF2-40B4-BE49-F238E27FC236}">
                <a16:creationId xmlns:a16="http://schemas.microsoft.com/office/drawing/2014/main" id="{02ED6E3C-8805-4219-BB71-CFD61AF35079}"/>
              </a:ext>
            </a:extLst>
          </p:cNvPr>
          <p:cNvSpPr txBox="1"/>
          <p:nvPr/>
        </p:nvSpPr>
        <p:spPr>
          <a:xfrm rot="20700000">
            <a:off x="4267599" y="4548123"/>
            <a:ext cx="671873" cy="220689"/>
          </a:xfrm>
          <a:prstGeom prst="rect">
            <a:avLst/>
          </a:prstGeom>
        </p:spPr>
        <p:txBody>
          <a:bodyPr vert="horz" wrap="square" lIns="0" tIns="0" rIns="0" bIns="0" rtlCol="0">
            <a:noAutofit/>
          </a:bodyPr>
          <a:lstStyle/>
          <a:p>
            <a:r>
              <a:rPr lang="en-US" sz="1400" dirty="0">
                <a:solidFill>
                  <a:srgbClr val="92D050"/>
                </a:solidFill>
              </a:rPr>
              <a:t>Still</a:t>
            </a:r>
          </a:p>
        </p:txBody>
      </p:sp>
      <p:pic>
        <p:nvPicPr>
          <p:cNvPr id="1034" name="Picture 10" descr="Related image">
            <a:extLst>
              <a:ext uri="{FF2B5EF4-FFF2-40B4-BE49-F238E27FC236}">
                <a16:creationId xmlns:a16="http://schemas.microsoft.com/office/drawing/2014/main" id="{87E694BD-CB84-410C-8946-CD484337C9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91448" y="1848219"/>
            <a:ext cx="1270348" cy="169050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3C9BBBF6-5C25-4CF5-9102-45326C4E02A1}"/>
              </a:ext>
            </a:extLst>
          </p:cNvPr>
          <p:cNvSpPr txBox="1"/>
          <p:nvPr/>
        </p:nvSpPr>
        <p:spPr>
          <a:xfrm>
            <a:off x="2015736" y="5066567"/>
            <a:ext cx="698286" cy="221895"/>
          </a:xfrm>
          <a:prstGeom prst="rect">
            <a:avLst/>
          </a:prstGeom>
        </p:spPr>
        <p:txBody>
          <a:bodyPr vert="horz" wrap="square" lIns="0" tIns="0" rIns="0" bIns="0" rtlCol="0">
            <a:noAutofit/>
          </a:bodyPr>
          <a:lstStyle/>
          <a:p>
            <a:r>
              <a:rPr lang="en-US" sz="1400" dirty="0"/>
              <a:t>Alexa</a:t>
            </a:r>
          </a:p>
        </p:txBody>
      </p:sp>
    </p:spTree>
    <p:extLst>
      <p:ext uri="{BB962C8B-B14F-4D97-AF65-F5344CB8AC3E}">
        <p14:creationId xmlns:p14="http://schemas.microsoft.com/office/powerpoint/2010/main" val="3100294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83E5D9-65C7-4473-A8B1-FECC83E6FBE5}"/>
              </a:ext>
            </a:extLst>
          </p:cNvPr>
          <p:cNvSpPr>
            <a:spLocks noGrp="1"/>
          </p:cNvSpPr>
          <p:nvPr>
            <p:ph type="sldNum" sz="quarter" idx="12"/>
          </p:nvPr>
        </p:nvSpPr>
        <p:spPr>
          <a:xfrm>
            <a:off x="11509375" y="6191684"/>
            <a:ext cx="334195" cy="192287"/>
          </a:xfrm>
        </p:spPr>
        <p:txBody>
          <a:bodyPr/>
          <a:lstStyle/>
          <a:p>
            <a:fld id="{0D558541-60C9-42A2-8392-FF12533A6B7A}" type="slidenum">
              <a:rPr lang="en-US" smtClean="0"/>
              <a:pPr/>
              <a:t>19</a:t>
            </a:fld>
            <a:endParaRPr lang="en-US" dirty="0"/>
          </a:p>
        </p:txBody>
      </p:sp>
      <p:sp>
        <p:nvSpPr>
          <p:cNvPr id="3" name="Title 2">
            <a:extLst>
              <a:ext uri="{FF2B5EF4-FFF2-40B4-BE49-F238E27FC236}">
                <a16:creationId xmlns:a16="http://schemas.microsoft.com/office/drawing/2014/main" id="{656B1D40-B553-47B7-92F7-09B079FA5837}"/>
              </a:ext>
            </a:extLst>
          </p:cNvPr>
          <p:cNvSpPr>
            <a:spLocks noGrp="1"/>
          </p:cNvSpPr>
          <p:nvPr>
            <p:ph type="title"/>
          </p:nvPr>
        </p:nvSpPr>
        <p:spPr>
          <a:xfrm>
            <a:off x="345017" y="284575"/>
            <a:ext cx="11787111" cy="1303875"/>
          </a:xfrm>
        </p:spPr>
        <p:txBody>
          <a:bodyPr/>
          <a:lstStyle/>
          <a:p>
            <a:r>
              <a:rPr lang="en-US" dirty="0"/>
              <a:t>Human &amp; bot:</a:t>
            </a:r>
            <a:br>
              <a:rPr lang="en-US" dirty="0"/>
            </a:br>
            <a:r>
              <a:rPr lang="en-US" sz="4000" dirty="0"/>
              <a:t>brand relationship</a:t>
            </a:r>
            <a:br>
              <a:rPr lang="en-US" dirty="0"/>
            </a:br>
            <a:endParaRPr lang="en-US" dirty="0"/>
          </a:p>
        </p:txBody>
      </p:sp>
      <p:sp>
        <p:nvSpPr>
          <p:cNvPr id="8" name="Shape 357">
            <a:extLst>
              <a:ext uri="{FF2B5EF4-FFF2-40B4-BE49-F238E27FC236}">
                <a16:creationId xmlns:a16="http://schemas.microsoft.com/office/drawing/2014/main" id="{46123344-FE11-4294-B53B-97CD4460EBF1}"/>
              </a:ext>
            </a:extLst>
          </p:cNvPr>
          <p:cNvSpPr/>
          <p:nvPr/>
        </p:nvSpPr>
        <p:spPr>
          <a:xfrm>
            <a:off x="2613789" y="1329574"/>
            <a:ext cx="5868555" cy="461665"/>
          </a:xfrm>
          <a:prstGeom prst="rect">
            <a:avLst/>
          </a:prstGeom>
          <a:ln w="12700">
            <a:miter lim="400000"/>
          </a:ln>
          <a:extLst>
            <a:ext uri="{C572A759-6A51-4108-AA02-DFA0A04FC94B}">
              <ma14:wrappingTextBoxFlag xmlns:ma14="http://schemas.microsoft.com/office/mac/drawingml/2011/main" xmlns="" val="1"/>
            </a:ext>
          </a:extLst>
        </p:spPr>
        <p:txBody>
          <a:bodyPr wrap="square" lIns="22860" rIns="22860">
            <a:spAutoFit/>
          </a:bodyPr>
          <a:lstStyle>
            <a:lvl1pPr algn="l" defTabSz="1828433">
              <a:lnSpc>
                <a:spcPct val="150000"/>
              </a:lnSpc>
              <a:defRPr sz="3000">
                <a:solidFill>
                  <a:srgbClr val="7F7F7F"/>
                </a:solidFill>
                <a:uFill>
                  <a:solidFill>
                    <a:srgbClr val="7F7F7F"/>
                  </a:solidFill>
                </a:uFill>
                <a:latin typeface="Graphik Light"/>
                <a:ea typeface="Graphik Light"/>
                <a:cs typeface="Graphik Light"/>
                <a:sym typeface="Graphik Light"/>
              </a:defRPr>
            </a:lvl1pPr>
          </a:lstStyle>
          <a:p>
            <a:pPr defTabSz="914217" hangingPunct="0"/>
            <a:r>
              <a:rPr lang="en-US" sz="1600" b="1" kern="0" dirty="0">
                <a:solidFill>
                  <a:schemeClr val="tx1"/>
                </a:solidFill>
                <a:latin typeface="+mn-lt"/>
              </a:rPr>
              <a:t>YOU’LL LIKELY BE MORE SUCCESSFUL WHEN THE TECH:</a:t>
            </a:r>
            <a:endParaRPr sz="1600" b="1" kern="0" dirty="0">
              <a:solidFill>
                <a:schemeClr val="tx1"/>
              </a:solidFill>
              <a:latin typeface="+mn-lt"/>
            </a:endParaRPr>
          </a:p>
        </p:txBody>
      </p:sp>
      <p:sp>
        <p:nvSpPr>
          <p:cNvPr id="27" name="Freeform 5">
            <a:extLst>
              <a:ext uri="{FF2B5EF4-FFF2-40B4-BE49-F238E27FC236}">
                <a16:creationId xmlns:a16="http://schemas.microsoft.com/office/drawing/2014/main" id="{7ACD7B8B-D834-4425-BA18-556F415159D2}"/>
              </a:ext>
            </a:extLst>
          </p:cNvPr>
          <p:cNvSpPr>
            <a:spLocks/>
          </p:cNvSpPr>
          <p:nvPr/>
        </p:nvSpPr>
        <p:spPr bwMode="auto">
          <a:xfrm>
            <a:off x="2613789" y="3072202"/>
            <a:ext cx="2038350" cy="850900"/>
          </a:xfrm>
          <a:custGeom>
            <a:avLst/>
            <a:gdLst/>
            <a:ahLst/>
            <a:cxnLst>
              <a:cxn ang="0">
                <a:pos x="0" y="464"/>
              </a:cxn>
              <a:cxn ang="0">
                <a:pos x="0" y="464"/>
              </a:cxn>
              <a:cxn ang="0">
                <a:pos x="0" y="152"/>
              </a:cxn>
              <a:cxn ang="0">
                <a:pos x="1392" y="152"/>
              </a:cxn>
              <a:cxn ang="0">
                <a:pos x="1392" y="0"/>
              </a:cxn>
              <a:cxn ang="0">
                <a:pos x="1552" y="312"/>
              </a:cxn>
              <a:cxn ang="0">
                <a:pos x="1392" y="616"/>
              </a:cxn>
              <a:cxn ang="0">
                <a:pos x="1392" y="464"/>
              </a:cxn>
              <a:cxn ang="0">
                <a:pos x="0" y="464"/>
              </a:cxn>
            </a:cxnLst>
            <a:rect l="0" t="0" r="r" b="b"/>
            <a:pathLst>
              <a:path w="1553" h="617">
                <a:moveTo>
                  <a:pt x="0" y="464"/>
                </a:moveTo>
                <a:lnTo>
                  <a:pt x="0" y="464"/>
                </a:lnTo>
                <a:lnTo>
                  <a:pt x="0" y="152"/>
                </a:lnTo>
                <a:lnTo>
                  <a:pt x="1392" y="152"/>
                </a:lnTo>
                <a:lnTo>
                  <a:pt x="1392" y="0"/>
                </a:lnTo>
                <a:lnTo>
                  <a:pt x="1552" y="312"/>
                </a:lnTo>
                <a:lnTo>
                  <a:pt x="1392" y="616"/>
                </a:lnTo>
                <a:lnTo>
                  <a:pt x="1392" y="464"/>
                </a:lnTo>
                <a:lnTo>
                  <a:pt x="0" y="464"/>
                </a:lnTo>
              </a:path>
            </a:pathLst>
          </a:custGeom>
          <a:solidFill>
            <a:srgbClr val="E4E7E7"/>
          </a:solidFill>
          <a:ln w="6350" cap="rnd" cmpd="sng">
            <a:noFill/>
            <a:prstDash val="solid"/>
            <a:round/>
            <a:headEnd type="none" w="med" len="med"/>
            <a:tailEnd type="none" w="med" len="med"/>
          </a:ln>
          <a:effectLst/>
        </p:spPr>
        <p:txBody>
          <a:bodyPr lIns="72000" tIns="72000" rIns="72000" bIns="72000"/>
          <a:lstStyle/>
          <a:p>
            <a:endParaRPr lang="de-DE" sz="1400"/>
          </a:p>
        </p:txBody>
      </p:sp>
      <p:sp>
        <p:nvSpPr>
          <p:cNvPr id="28" name="Freeform 6">
            <a:extLst>
              <a:ext uri="{FF2B5EF4-FFF2-40B4-BE49-F238E27FC236}">
                <a16:creationId xmlns:a16="http://schemas.microsoft.com/office/drawing/2014/main" id="{93D9B605-BBC8-41D2-8485-667C6DDDE6DB}"/>
              </a:ext>
            </a:extLst>
          </p:cNvPr>
          <p:cNvSpPr>
            <a:spLocks/>
          </p:cNvSpPr>
          <p:nvPr/>
        </p:nvSpPr>
        <p:spPr bwMode="auto">
          <a:xfrm>
            <a:off x="2613789" y="1973652"/>
            <a:ext cx="2638425" cy="931863"/>
          </a:xfrm>
          <a:custGeom>
            <a:avLst/>
            <a:gdLst/>
            <a:ahLst/>
            <a:cxnLst>
              <a:cxn ang="0">
                <a:pos x="0" y="0"/>
              </a:cxn>
              <a:cxn ang="0">
                <a:pos x="0" y="0"/>
              </a:cxn>
              <a:cxn ang="0">
                <a:pos x="1568" y="0"/>
              </a:cxn>
              <a:cxn ang="0">
                <a:pos x="1888" y="376"/>
              </a:cxn>
              <a:cxn ang="0">
                <a:pos x="2008" y="272"/>
              </a:cxn>
              <a:cxn ang="0">
                <a:pos x="1880" y="592"/>
              </a:cxn>
              <a:cxn ang="0">
                <a:pos x="1544" y="672"/>
              </a:cxn>
              <a:cxn ang="0">
                <a:pos x="1656" y="576"/>
              </a:cxn>
              <a:cxn ang="0">
                <a:pos x="1440" y="328"/>
              </a:cxn>
              <a:cxn ang="0">
                <a:pos x="0" y="328"/>
              </a:cxn>
              <a:cxn ang="0">
                <a:pos x="0" y="0"/>
              </a:cxn>
            </a:cxnLst>
            <a:rect l="0" t="0" r="r" b="b"/>
            <a:pathLst>
              <a:path w="2009" h="673">
                <a:moveTo>
                  <a:pt x="0" y="0"/>
                </a:moveTo>
                <a:lnTo>
                  <a:pt x="0" y="0"/>
                </a:lnTo>
                <a:lnTo>
                  <a:pt x="1568" y="0"/>
                </a:lnTo>
                <a:lnTo>
                  <a:pt x="1888" y="376"/>
                </a:lnTo>
                <a:lnTo>
                  <a:pt x="2008" y="272"/>
                </a:lnTo>
                <a:lnTo>
                  <a:pt x="1880" y="592"/>
                </a:lnTo>
                <a:lnTo>
                  <a:pt x="1544" y="672"/>
                </a:lnTo>
                <a:lnTo>
                  <a:pt x="1656" y="576"/>
                </a:lnTo>
                <a:lnTo>
                  <a:pt x="1440" y="328"/>
                </a:lnTo>
                <a:lnTo>
                  <a:pt x="0" y="328"/>
                </a:lnTo>
                <a:lnTo>
                  <a:pt x="0" y="0"/>
                </a:lnTo>
              </a:path>
            </a:pathLst>
          </a:custGeom>
          <a:solidFill>
            <a:srgbClr val="E4E7E7"/>
          </a:solidFill>
          <a:ln w="6350" cap="rnd" cmpd="sng">
            <a:noFill/>
            <a:prstDash val="solid"/>
            <a:round/>
            <a:headEnd type="none" w="med" len="med"/>
            <a:tailEnd type="none" w="med" len="med"/>
          </a:ln>
          <a:effectLst/>
        </p:spPr>
        <p:txBody>
          <a:bodyPr lIns="72000" tIns="72000" rIns="72000" bIns="72000"/>
          <a:lstStyle/>
          <a:p>
            <a:endParaRPr lang="de-DE" sz="1400"/>
          </a:p>
        </p:txBody>
      </p:sp>
      <p:sp>
        <p:nvSpPr>
          <p:cNvPr id="29" name="Freeform 7">
            <a:extLst>
              <a:ext uri="{FF2B5EF4-FFF2-40B4-BE49-F238E27FC236}">
                <a16:creationId xmlns:a16="http://schemas.microsoft.com/office/drawing/2014/main" id="{ED7C815D-FB3D-4D82-AC32-B5B9E7149415}"/>
              </a:ext>
            </a:extLst>
          </p:cNvPr>
          <p:cNvSpPr>
            <a:spLocks/>
          </p:cNvSpPr>
          <p:nvPr/>
        </p:nvSpPr>
        <p:spPr bwMode="auto">
          <a:xfrm>
            <a:off x="5744339" y="1973652"/>
            <a:ext cx="2638425" cy="931863"/>
          </a:xfrm>
          <a:custGeom>
            <a:avLst/>
            <a:gdLst/>
            <a:ahLst/>
            <a:cxnLst>
              <a:cxn ang="0">
                <a:pos x="2008" y="0"/>
              </a:cxn>
              <a:cxn ang="0">
                <a:pos x="2008" y="0"/>
              </a:cxn>
              <a:cxn ang="0">
                <a:pos x="440" y="0"/>
              </a:cxn>
              <a:cxn ang="0">
                <a:pos x="120" y="376"/>
              </a:cxn>
              <a:cxn ang="0">
                <a:pos x="0" y="272"/>
              </a:cxn>
              <a:cxn ang="0">
                <a:pos x="128" y="592"/>
              </a:cxn>
              <a:cxn ang="0">
                <a:pos x="464" y="672"/>
              </a:cxn>
              <a:cxn ang="0">
                <a:pos x="352" y="576"/>
              </a:cxn>
              <a:cxn ang="0">
                <a:pos x="568" y="328"/>
              </a:cxn>
              <a:cxn ang="0">
                <a:pos x="2008" y="328"/>
              </a:cxn>
              <a:cxn ang="0">
                <a:pos x="2008" y="0"/>
              </a:cxn>
            </a:cxnLst>
            <a:rect l="0" t="0" r="r" b="b"/>
            <a:pathLst>
              <a:path w="2009" h="673">
                <a:moveTo>
                  <a:pt x="2008" y="0"/>
                </a:moveTo>
                <a:lnTo>
                  <a:pt x="2008" y="0"/>
                </a:lnTo>
                <a:lnTo>
                  <a:pt x="440" y="0"/>
                </a:lnTo>
                <a:lnTo>
                  <a:pt x="120" y="376"/>
                </a:lnTo>
                <a:lnTo>
                  <a:pt x="0" y="272"/>
                </a:lnTo>
                <a:lnTo>
                  <a:pt x="128" y="592"/>
                </a:lnTo>
                <a:lnTo>
                  <a:pt x="464" y="672"/>
                </a:lnTo>
                <a:lnTo>
                  <a:pt x="352" y="576"/>
                </a:lnTo>
                <a:lnTo>
                  <a:pt x="568" y="328"/>
                </a:lnTo>
                <a:lnTo>
                  <a:pt x="2008" y="328"/>
                </a:lnTo>
                <a:lnTo>
                  <a:pt x="2008" y="0"/>
                </a:lnTo>
              </a:path>
            </a:pathLst>
          </a:custGeom>
          <a:solidFill>
            <a:srgbClr val="E4E7E7"/>
          </a:solidFill>
          <a:ln w="6350" cap="rnd" cmpd="sng">
            <a:noFill/>
            <a:prstDash val="solid"/>
            <a:round/>
            <a:headEnd type="none" w="med" len="med"/>
            <a:tailEnd type="none" w="med" len="med"/>
          </a:ln>
          <a:effectLst/>
        </p:spPr>
        <p:txBody>
          <a:bodyPr lIns="72000" tIns="72000" rIns="72000" bIns="72000"/>
          <a:lstStyle/>
          <a:p>
            <a:endParaRPr lang="de-DE" sz="1400"/>
          </a:p>
        </p:txBody>
      </p:sp>
      <p:sp>
        <p:nvSpPr>
          <p:cNvPr id="30" name="Freeform 8">
            <a:extLst>
              <a:ext uri="{FF2B5EF4-FFF2-40B4-BE49-F238E27FC236}">
                <a16:creationId xmlns:a16="http://schemas.microsoft.com/office/drawing/2014/main" id="{36D3B9D2-F870-4472-9DE7-47F8A8D88E94}"/>
              </a:ext>
            </a:extLst>
          </p:cNvPr>
          <p:cNvSpPr>
            <a:spLocks/>
          </p:cNvSpPr>
          <p:nvPr/>
        </p:nvSpPr>
        <p:spPr bwMode="auto">
          <a:xfrm>
            <a:off x="2613789" y="4089790"/>
            <a:ext cx="2638425" cy="931862"/>
          </a:xfrm>
          <a:custGeom>
            <a:avLst/>
            <a:gdLst/>
            <a:ahLst/>
            <a:cxnLst>
              <a:cxn ang="0">
                <a:pos x="0" y="672"/>
              </a:cxn>
              <a:cxn ang="0">
                <a:pos x="0" y="672"/>
              </a:cxn>
              <a:cxn ang="0">
                <a:pos x="1568" y="672"/>
              </a:cxn>
              <a:cxn ang="0">
                <a:pos x="1888" y="304"/>
              </a:cxn>
              <a:cxn ang="0">
                <a:pos x="2008" y="400"/>
              </a:cxn>
              <a:cxn ang="0">
                <a:pos x="1880" y="80"/>
              </a:cxn>
              <a:cxn ang="0">
                <a:pos x="1544" y="0"/>
              </a:cxn>
              <a:cxn ang="0">
                <a:pos x="1656" y="96"/>
              </a:cxn>
              <a:cxn ang="0">
                <a:pos x="1440" y="344"/>
              </a:cxn>
              <a:cxn ang="0">
                <a:pos x="0" y="344"/>
              </a:cxn>
              <a:cxn ang="0">
                <a:pos x="0" y="672"/>
              </a:cxn>
            </a:cxnLst>
            <a:rect l="0" t="0" r="r" b="b"/>
            <a:pathLst>
              <a:path w="2009" h="673">
                <a:moveTo>
                  <a:pt x="0" y="672"/>
                </a:moveTo>
                <a:lnTo>
                  <a:pt x="0" y="672"/>
                </a:lnTo>
                <a:lnTo>
                  <a:pt x="1568" y="672"/>
                </a:lnTo>
                <a:lnTo>
                  <a:pt x="1888" y="304"/>
                </a:lnTo>
                <a:lnTo>
                  <a:pt x="2008" y="400"/>
                </a:lnTo>
                <a:lnTo>
                  <a:pt x="1880" y="80"/>
                </a:lnTo>
                <a:lnTo>
                  <a:pt x="1544" y="0"/>
                </a:lnTo>
                <a:lnTo>
                  <a:pt x="1656" y="96"/>
                </a:lnTo>
                <a:lnTo>
                  <a:pt x="1440" y="344"/>
                </a:lnTo>
                <a:lnTo>
                  <a:pt x="0" y="344"/>
                </a:lnTo>
                <a:lnTo>
                  <a:pt x="0" y="672"/>
                </a:lnTo>
              </a:path>
            </a:pathLst>
          </a:custGeom>
          <a:solidFill>
            <a:srgbClr val="E4E7E7"/>
          </a:solidFill>
          <a:ln w="6350" cap="rnd" cmpd="sng">
            <a:noFill/>
            <a:prstDash val="solid"/>
            <a:round/>
            <a:headEnd type="none" w="med" len="med"/>
            <a:tailEnd type="none" w="med" len="med"/>
          </a:ln>
          <a:effectLst/>
        </p:spPr>
        <p:txBody>
          <a:bodyPr lIns="72000" tIns="72000" rIns="72000" bIns="72000"/>
          <a:lstStyle/>
          <a:p>
            <a:endParaRPr lang="de-DE" sz="1400"/>
          </a:p>
        </p:txBody>
      </p:sp>
      <p:sp>
        <p:nvSpPr>
          <p:cNvPr id="31" name="Freeform 9">
            <a:extLst>
              <a:ext uri="{FF2B5EF4-FFF2-40B4-BE49-F238E27FC236}">
                <a16:creationId xmlns:a16="http://schemas.microsoft.com/office/drawing/2014/main" id="{91308032-2099-405A-B9DB-0648AECCEFC7}"/>
              </a:ext>
            </a:extLst>
          </p:cNvPr>
          <p:cNvSpPr>
            <a:spLocks/>
          </p:cNvSpPr>
          <p:nvPr/>
        </p:nvSpPr>
        <p:spPr bwMode="auto">
          <a:xfrm>
            <a:off x="5744339" y="4089790"/>
            <a:ext cx="2638425" cy="931862"/>
          </a:xfrm>
          <a:custGeom>
            <a:avLst/>
            <a:gdLst/>
            <a:ahLst/>
            <a:cxnLst>
              <a:cxn ang="0">
                <a:pos x="2008" y="672"/>
              </a:cxn>
              <a:cxn ang="0">
                <a:pos x="2008" y="672"/>
              </a:cxn>
              <a:cxn ang="0">
                <a:pos x="440" y="672"/>
              </a:cxn>
              <a:cxn ang="0">
                <a:pos x="120" y="304"/>
              </a:cxn>
              <a:cxn ang="0">
                <a:pos x="0" y="400"/>
              </a:cxn>
              <a:cxn ang="0">
                <a:pos x="128" y="80"/>
              </a:cxn>
              <a:cxn ang="0">
                <a:pos x="464" y="0"/>
              </a:cxn>
              <a:cxn ang="0">
                <a:pos x="352" y="96"/>
              </a:cxn>
              <a:cxn ang="0">
                <a:pos x="568" y="344"/>
              </a:cxn>
              <a:cxn ang="0">
                <a:pos x="2008" y="344"/>
              </a:cxn>
              <a:cxn ang="0">
                <a:pos x="2008" y="672"/>
              </a:cxn>
            </a:cxnLst>
            <a:rect l="0" t="0" r="r" b="b"/>
            <a:pathLst>
              <a:path w="2009" h="673">
                <a:moveTo>
                  <a:pt x="2008" y="672"/>
                </a:moveTo>
                <a:lnTo>
                  <a:pt x="2008" y="672"/>
                </a:lnTo>
                <a:lnTo>
                  <a:pt x="440" y="672"/>
                </a:lnTo>
                <a:lnTo>
                  <a:pt x="120" y="304"/>
                </a:lnTo>
                <a:lnTo>
                  <a:pt x="0" y="400"/>
                </a:lnTo>
                <a:lnTo>
                  <a:pt x="128" y="80"/>
                </a:lnTo>
                <a:lnTo>
                  <a:pt x="464" y="0"/>
                </a:lnTo>
                <a:lnTo>
                  <a:pt x="352" y="96"/>
                </a:lnTo>
                <a:lnTo>
                  <a:pt x="568" y="344"/>
                </a:lnTo>
                <a:lnTo>
                  <a:pt x="2008" y="344"/>
                </a:lnTo>
                <a:lnTo>
                  <a:pt x="2008" y="672"/>
                </a:lnTo>
              </a:path>
            </a:pathLst>
          </a:custGeom>
          <a:solidFill>
            <a:srgbClr val="E4E7E7"/>
          </a:solidFill>
          <a:ln w="6350" cap="rnd" cmpd="sng">
            <a:noFill/>
            <a:prstDash val="solid"/>
            <a:round/>
            <a:headEnd type="none" w="med" len="med"/>
            <a:tailEnd type="none" w="med" len="med"/>
          </a:ln>
          <a:effectLst/>
        </p:spPr>
        <p:txBody>
          <a:bodyPr lIns="72000" tIns="72000" rIns="72000" bIns="72000"/>
          <a:lstStyle/>
          <a:p>
            <a:endParaRPr lang="de-DE" sz="1400"/>
          </a:p>
        </p:txBody>
      </p:sp>
      <p:sp>
        <p:nvSpPr>
          <p:cNvPr id="32" name="Freeform 10">
            <a:extLst>
              <a:ext uri="{FF2B5EF4-FFF2-40B4-BE49-F238E27FC236}">
                <a16:creationId xmlns:a16="http://schemas.microsoft.com/office/drawing/2014/main" id="{2D380D2D-F581-4CD2-B4D4-6EE76BAE0EA7}"/>
              </a:ext>
            </a:extLst>
          </p:cNvPr>
          <p:cNvSpPr>
            <a:spLocks/>
          </p:cNvSpPr>
          <p:nvPr/>
        </p:nvSpPr>
        <p:spPr bwMode="auto">
          <a:xfrm>
            <a:off x="6344414" y="3072202"/>
            <a:ext cx="2038350" cy="850900"/>
          </a:xfrm>
          <a:custGeom>
            <a:avLst/>
            <a:gdLst/>
            <a:ahLst/>
            <a:cxnLst>
              <a:cxn ang="0">
                <a:pos x="1552" y="464"/>
              </a:cxn>
              <a:cxn ang="0">
                <a:pos x="1552" y="464"/>
              </a:cxn>
              <a:cxn ang="0">
                <a:pos x="1552" y="152"/>
              </a:cxn>
              <a:cxn ang="0">
                <a:pos x="160" y="152"/>
              </a:cxn>
              <a:cxn ang="0">
                <a:pos x="152" y="0"/>
              </a:cxn>
              <a:cxn ang="0">
                <a:pos x="0" y="312"/>
              </a:cxn>
              <a:cxn ang="0">
                <a:pos x="160" y="616"/>
              </a:cxn>
              <a:cxn ang="0">
                <a:pos x="160" y="464"/>
              </a:cxn>
              <a:cxn ang="0">
                <a:pos x="1552" y="464"/>
              </a:cxn>
            </a:cxnLst>
            <a:rect l="0" t="0" r="r" b="b"/>
            <a:pathLst>
              <a:path w="1553" h="617">
                <a:moveTo>
                  <a:pt x="1552" y="464"/>
                </a:moveTo>
                <a:lnTo>
                  <a:pt x="1552" y="464"/>
                </a:lnTo>
                <a:lnTo>
                  <a:pt x="1552" y="152"/>
                </a:lnTo>
                <a:lnTo>
                  <a:pt x="160" y="152"/>
                </a:lnTo>
                <a:lnTo>
                  <a:pt x="152" y="0"/>
                </a:lnTo>
                <a:lnTo>
                  <a:pt x="0" y="312"/>
                </a:lnTo>
                <a:lnTo>
                  <a:pt x="160" y="616"/>
                </a:lnTo>
                <a:lnTo>
                  <a:pt x="160" y="464"/>
                </a:lnTo>
                <a:lnTo>
                  <a:pt x="1552" y="464"/>
                </a:lnTo>
              </a:path>
            </a:pathLst>
          </a:custGeom>
          <a:solidFill>
            <a:srgbClr val="E4E7E7"/>
          </a:solidFill>
          <a:ln w="6350" cap="rnd" cmpd="sng">
            <a:noFill/>
            <a:prstDash val="solid"/>
            <a:round/>
            <a:headEnd type="none" w="med" len="med"/>
            <a:tailEnd type="none" w="med" len="med"/>
          </a:ln>
          <a:effectLst/>
        </p:spPr>
        <p:txBody>
          <a:bodyPr lIns="72000" tIns="72000" rIns="72000" bIns="72000"/>
          <a:lstStyle/>
          <a:p>
            <a:endParaRPr lang="de-DE" sz="1400"/>
          </a:p>
        </p:txBody>
      </p:sp>
      <p:sp>
        <p:nvSpPr>
          <p:cNvPr id="33" name="Rectangle 11">
            <a:extLst>
              <a:ext uri="{FF2B5EF4-FFF2-40B4-BE49-F238E27FC236}">
                <a16:creationId xmlns:a16="http://schemas.microsoft.com/office/drawing/2014/main" id="{21C0B1C2-08D5-4A50-892D-84BDB74F00D6}"/>
              </a:ext>
            </a:extLst>
          </p:cNvPr>
          <p:cNvSpPr>
            <a:spLocks noChangeArrowheads="1"/>
          </p:cNvSpPr>
          <p:nvPr/>
        </p:nvSpPr>
        <p:spPr bwMode="auto">
          <a:xfrm>
            <a:off x="3164198" y="2070490"/>
            <a:ext cx="317953" cy="276406"/>
          </a:xfrm>
          <a:prstGeom prst="rect">
            <a:avLst/>
          </a:prstGeom>
          <a:noFill/>
          <a:ln w="6350">
            <a:noFill/>
            <a:miter lim="800000"/>
            <a:headEnd/>
            <a:tailEnd/>
          </a:ln>
          <a:effectLst/>
        </p:spPr>
        <p:txBody>
          <a:bodyPr wrap="none" lIns="72000" tIns="72000" rIns="72000" bIns="72000" anchor="ctr"/>
          <a:lstStyle/>
          <a:p>
            <a:pPr eaLnBrk="0" hangingPunct="0">
              <a:spcBef>
                <a:spcPct val="0"/>
              </a:spcBef>
            </a:pPr>
            <a:r>
              <a:rPr lang="en-US" sz="1400" dirty="0"/>
              <a:t>IS LIKEABLE</a:t>
            </a:r>
            <a:endParaRPr lang="en-US" sz="1400" dirty="0">
              <a:solidFill>
                <a:schemeClr val="tx1"/>
              </a:solidFill>
            </a:endParaRPr>
          </a:p>
        </p:txBody>
      </p:sp>
      <p:sp>
        <p:nvSpPr>
          <p:cNvPr id="34" name="Rectangle 12">
            <a:extLst>
              <a:ext uri="{FF2B5EF4-FFF2-40B4-BE49-F238E27FC236}">
                <a16:creationId xmlns:a16="http://schemas.microsoft.com/office/drawing/2014/main" id="{6ED44EB1-F3DF-4801-A3CD-A6E7C4041DC7}"/>
              </a:ext>
            </a:extLst>
          </p:cNvPr>
          <p:cNvSpPr>
            <a:spLocks noChangeArrowheads="1"/>
          </p:cNvSpPr>
          <p:nvPr/>
        </p:nvSpPr>
        <p:spPr bwMode="auto">
          <a:xfrm>
            <a:off x="2931061" y="3365889"/>
            <a:ext cx="392113" cy="263525"/>
          </a:xfrm>
          <a:prstGeom prst="rect">
            <a:avLst/>
          </a:prstGeom>
          <a:noFill/>
          <a:ln w="6350">
            <a:noFill/>
            <a:miter lim="800000"/>
            <a:headEnd/>
            <a:tailEnd/>
          </a:ln>
          <a:effectLst/>
        </p:spPr>
        <p:txBody>
          <a:bodyPr wrap="none" lIns="72000" tIns="72000" rIns="72000" bIns="72000" anchor="ctr"/>
          <a:lstStyle/>
          <a:p>
            <a:pPr eaLnBrk="0" hangingPunct="0">
              <a:spcBef>
                <a:spcPct val="0"/>
              </a:spcBef>
            </a:pPr>
            <a:r>
              <a:rPr lang="en-US" sz="1400" dirty="0">
                <a:solidFill>
                  <a:schemeClr val="tx1"/>
                </a:solidFill>
              </a:rPr>
              <a:t>IS REASONABLE</a:t>
            </a:r>
          </a:p>
        </p:txBody>
      </p:sp>
      <p:sp>
        <p:nvSpPr>
          <p:cNvPr id="35" name="Rectangle 13">
            <a:extLst>
              <a:ext uri="{FF2B5EF4-FFF2-40B4-BE49-F238E27FC236}">
                <a16:creationId xmlns:a16="http://schemas.microsoft.com/office/drawing/2014/main" id="{C08DAC8E-96EF-4D9A-94E0-B0DBB221AC75}"/>
              </a:ext>
            </a:extLst>
          </p:cNvPr>
          <p:cNvSpPr>
            <a:spLocks noChangeArrowheads="1"/>
          </p:cNvSpPr>
          <p:nvPr/>
        </p:nvSpPr>
        <p:spPr bwMode="auto">
          <a:xfrm>
            <a:off x="2931060" y="4681926"/>
            <a:ext cx="392113" cy="263525"/>
          </a:xfrm>
          <a:prstGeom prst="rect">
            <a:avLst/>
          </a:prstGeom>
          <a:noFill/>
          <a:ln w="6350">
            <a:noFill/>
            <a:miter lim="800000"/>
            <a:headEnd/>
            <a:tailEnd/>
          </a:ln>
          <a:effectLst/>
        </p:spPr>
        <p:txBody>
          <a:bodyPr wrap="none" lIns="72000" tIns="72000" rIns="72000" bIns="72000" anchor="ctr"/>
          <a:lstStyle/>
          <a:p>
            <a:pPr eaLnBrk="0" hangingPunct="0">
              <a:spcBef>
                <a:spcPct val="0"/>
              </a:spcBef>
            </a:pPr>
            <a:r>
              <a:rPr lang="en-US" sz="1400" dirty="0">
                <a:solidFill>
                  <a:schemeClr val="tx1"/>
                </a:solidFill>
              </a:rPr>
              <a:t>IS TRUSTWORTHY</a:t>
            </a:r>
          </a:p>
        </p:txBody>
      </p:sp>
      <p:sp>
        <p:nvSpPr>
          <p:cNvPr id="36" name="Rectangle 18">
            <a:extLst>
              <a:ext uri="{FF2B5EF4-FFF2-40B4-BE49-F238E27FC236}">
                <a16:creationId xmlns:a16="http://schemas.microsoft.com/office/drawing/2014/main" id="{7B1D573B-FC3A-43DC-A15C-BB1F25187FB1}"/>
              </a:ext>
            </a:extLst>
          </p:cNvPr>
          <p:cNvSpPr>
            <a:spLocks noChangeArrowheads="1"/>
          </p:cNvSpPr>
          <p:nvPr/>
        </p:nvSpPr>
        <p:spPr bwMode="auto">
          <a:xfrm>
            <a:off x="7167533" y="2070490"/>
            <a:ext cx="392112" cy="260350"/>
          </a:xfrm>
          <a:prstGeom prst="rect">
            <a:avLst/>
          </a:prstGeom>
          <a:noFill/>
          <a:ln w="6350">
            <a:noFill/>
            <a:miter lim="800000"/>
            <a:headEnd/>
            <a:tailEnd/>
          </a:ln>
          <a:effectLst/>
        </p:spPr>
        <p:txBody>
          <a:bodyPr wrap="none" lIns="72000" tIns="72000" rIns="72000" bIns="72000" anchor="ctr"/>
          <a:lstStyle/>
          <a:p>
            <a:pPr algn="ctr" eaLnBrk="0" hangingPunct="0">
              <a:spcBef>
                <a:spcPct val="0"/>
              </a:spcBef>
            </a:pPr>
            <a:r>
              <a:rPr lang="en-US" sz="1400" dirty="0">
                <a:solidFill>
                  <a:schemeClr val="tx1"/>
                </a:solidFill>
              </a:rPr>
              <a:t>DEMONSTRATES </a:t>
            </a:r>
          </a:p>
          <a:p>
            <a:pPr algn="ctr" eaLnBrk="0" hangingPunct="0">
              <a:spcBef>
                <a:spcPct val="0"/>
              </a:spcBef>
            </a:pPr>
            <a:r>
              <a:rPr lang="en-US" sz="1400" dirty="0">
                <a:solidFill>
                  <a:schemeClr val="tx1"/>
                </a:solidFill>
              </a:rPr>
              <a:t>EXPERTISE</a:t>
            </a:r>
          </a:p>
        </p:txBody>
      </p:sp>
      <p:sp>
        <p:nvSpPr>
          <p:cNvPr id="37" name="Rectangle 19">
            <a:extLst>
              <a:ext uri="{FF2B5EF4-FFF2-40B4-BE49-F238E27FC236}">
                <a16:creationId xmlns:a16="http://schemas.microsoft.com/office/drawing/2014/main" id="{3C2D6A6F-7C5A-46FC-826C-B29F35E7878B}"/>
              </a:ext>
            </a:extLst>
          </p:cNvPr>
          <p:cNvSpPr>
            <a:spLocks noChangeArrowheads="1"/>
          </p:cNvSpPr>
          <p:nvPr/>
        </p:nvSpPr>
        <p:spPr bwMode="auto">
          <a:xfrm>
            <a:off x="7233620" y="3359602"/>
            <a:ext cx="392112" cy="263525"/>
          </a:xfrm>
          <a:prstGeom prst="rect">
            <a:avLst/>
          </a:prstGeom>
          <a:noFill/>
          <a:ln w="6350">
            <a:noFill/>
            <a:miter lim="800000"/>
            <a:headEnd/>
            <a:tailEnd/>
          </a:ln>
          <a:effectLst/>
        </p:spPr>
        <p:txBody>
          <a:bodyPr wrap="none" lIns="72000" tIns="72000" rIns="72000" bIns="72000" anchor="ctr"/>
          <a:lstStyle/>
          <a:p>
            <a:pPr algn="ctr" eaLnBrk="0" hangingPunct="0">
              <a:spcBef>
                <a:spcPct val="0"/>
              </a:spcBef>
            </a:pPr>
            <a:r>
              <a:rPr lang="en-US" sz="1400" dirty="0"/>
              <a:t>IS EASILY </a:t>
            </a:r>
          </a:p>
          <a:p>
            <a:pPr algn="ctr" eaLnBrk="0" hangingPunct="0">
              <a:spcBef>
                <a:spcPct val="0"/>
              </a:spcBef>
            </a:pPr>
            <a:r>
              <a:rPr lang="en-US" sz="1400" dirty="0"/>
              <a:t>UNDERSTOOD</a:t>
            </a:r>
            <a:endParaRPr lang="en-US" sz="1400" dirty="0">
              <a:solidFill>
                <a:schemeClr val="tx1"/>
              </a:solidFill>
            </a:endParaRPr>
          </a:p>
        </p:txBody>
      </p:sp>
      <p:sp>
        <p:nvSpPr>
          <p:cNvPr id="38" name="Rectangle 20">
            <a:extLst>
              <a:ext uri="{FF2B5EF4-FFF2-40B4-BE49-F238E27FC236}">
                <a16:creationId xmlns:a16="http://schemas.microsoft.com/office/drawing/2014/main" id="{53EC7A8F-3C91-4180-9759-928194B43084}"/>
              </a:ext>
            </a:extLst>
          </p:cNvPr>
          <p:cNvSpPr>
            <a:spLocks noChangeArrowheads="1"/>
          </p:cNvSpPr>
          <p:nvPr/>
        </p:nvSpPr>
        <p:spPr bwMode="auto">
          <a:xfrm>
            <a:off x="6775421" y="4670050"/>
            <a:ext cx="392112" cy="263525"/>
          </a:xfrm>
          <a:prstGeom prst="rect">
            <a:avLst/>
          </a:prstGeom>
          <a:noFill/>
          <a:ln w="6350">
            <a:noFill/>
            <a:miter lim="800000"/>
            <a:headEnd/>
            <a:tailEnd/>
          </a:ln>
          <a:effectLst/>
        </p:spPr>
        <p:txBody>
          <a:bodyPr wrap="none" lIns="72000" tIns="72000" rIns="72000" bIns="72000" anchor="ctr"/>
          <a:lstStyle/>
          <a:p>
            <a:pPr eaLnBrk="0" hangingPunct="0">
              <a:spcBef>
                <a:spcPct val="0"/>
              </a:spcBef>
            </a:pPr>
            <a:r>
              <a:rPr lang="en-US" sz="1400" dirty="0">
                <a:solidFill>
                  <a:schemeClr val="tx1"/>
                </a:solidFill>
              </a:rPr>
              <a:t>RESPECTS YOU </a:t>
            </a:r>
          </a:p>
          <a:p>
            <a:pPr eaLnBrk="0" hangingPunct="0">
              <a:spcBef>
                <a:spcPct val="0"/>
              </a:spcBef>
            </a:pPr>
            <a:r>
              <a:rPr lang="en-US" sz="1400" dirty="0">
                <a:solidFill>
                  <a:schemeClr val="tx1"/>
                </a:solidFill>
              </a:rPr>
              <a:t>AND YOUR TIME</a:t>
            </a:r>
          </a:p>
        </p:txBody>
      </p:sp>
      <p:sp>
        <p:nvSpPr>
          <p:cNvPr id="39" name="Shape 357">
            <a:extLst>
              <a:ext uri="{FF2B5EF4-FFF2-40B4-BE49-F238E27FC236}">
                <a16:creationId xmlns:a16="http://schemas.microsoft.com/office/drawing/2014/main" id="{50F11B3B-B171-49C6-AAF9-98666CE3F4EF}"/>
              </a:ext>
            </a:extLst>
          </p:cNvPr>
          <p:cNvSpPr/>
          <p:nvPr/>
        </p:nvSpPr>
        <p:spPr>
          <a:xfrm>
            <a:off x="2238759" y="5188340"/>
            <a:ext cx="6757059" cy="1124410"/>
          </a:xfrm>
          <a:prstGeom prst="rect">
            <a:avLst/>
          </a:prstGeom>
          <a:ln w="12700">
            <a:miter lim="400000"/>
          </a:ln>
          <a:extLst>
            <a:ext uri="{C572A759-6A51-4108-AA02-DFA0A04FC94B}">
              <ma14:wrappingTextBoxFlag xmlns:ma14="http://schemas.microsoft.com/office/mac/drawingml/2011/main" xmlns="" val="1"/>
            </a:ext>
          </a:extLst>
        </p:spPr>
        <p:txBody>
          <a:bodyPr wrap="square" lIns="22860" rIns="22860">
            <a:spAutoFit/>
          </a:bodyPr>
          <a:lstStyle>
            <a:lvl1pPr algn="l" defTabSz="1828433">
              <a:lnSpc>
                <a:spcPct val="150000"/>
              </a:lnSpc>
              <a:defRPr sz="3000">
                <a:solidFill>
                  <a:srgbClr val="7F7F7F"/>
                </a:solidFill>
                <a:uFill>
                  <a:solidFill>
                    <a:srgbClr val="7F7F7F"/>
                  </a:solidFill>
                </a:uFill>
                <a:latin typeface="Graphik Light"/>
                <a:ea typeface="Graphik Light"/>
                <a:cs typeface="Graphik Light"/>
                <a:sym typeface="Graphik Light"/>
              </a:defRPr>
            </a:lvl1pPr>
          </a:lstStyle>
          <a:p>
            <a:pPr algn="ctr" defTabSz="914217" hangingPunct="0"/>
            <a:r>
              <a:rPr lang="en-US" sz="2400" b="1" kern="0" dirty="0">
                <a:solidFill>
                  <a:schemeClr val="accent5"/>
                </a:solidFill>
                <a:latin typeface="Graphik Bold" panose="020B0803030202060203" pitchFamily="34" charset="0"/>
              </a:rPr>
              <a:t>BOTS NEED TO HAVE PERSONALITY </a:t>
            </a:r>
            <a:br>
              <a:rPr lang="en-US" sz="2400" b="1" kern="0" dirty="0">
                <a:solidFill>
                  <a:schemeClr val="accent5"/>
                </a:solidFill>
                <a:latin typeface="Graphik Bold" panose="020B0803030202060203" pitchFamily="34" charset="0"/>
              </a:rPr>
            </a:br>
            <a:r>
              <a:rPr lang="en-US" sz="2400" b="1" kern="0" dirty="0">
                <a:solidFill>
                  <a:schemeClr val="accent5"/>
                </a:solidFill>
                <a:latin typeface="Graphik Bold" panose="020B0803030202060203" pitchFamily="34" charset="0"/>
              </a:rPr>
              <a:t>and brand awareness!</a:t>
            </a:r>
            <a:endParaRPr sz="2400" b="1" kern="0" dirty="0">
              <a:solidFill>
                <a:schemeClr val="accent5"/>
              </a:solidFill>
              <a:latin typeface="Graphik Bold" panose="020B0803030202060203" pitchFamily="34" charset="0"/>
            </a:endParaRPr>
          </a:p>
        </p:txBody>
      </p:sp>
      <p:pic>
        <p:nvPicPr>
          <p:cNvPr id="40" name="Picture 39">
            <a:extLst>
              <a:ext uri="{FF2B5EF4-FFF2-40B4-BE49-F238E27FC236}">
                <a16:creationId xmlns:a16="http://schemas.microsoft.com/office/drawing/2014/main" id="{6A1AD0F3-DCD5-418B-98D9-87B5BFEC6B6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92754" y="2888565"/>
            <a:ext cx="1205597" cy="12055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6697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C29D29-1FB8-4E77-8FA8-2472DBD4B664}"/>
              </a:ext>
            </a:extLst>
          </p:cNvPr>
          <p:cNvSpPr>
            <a:spLocks noGrp="1"/>
          </p:cNvSpPr>
          <p:nvPr>
            <p:ph type="sldNum" sz="quarter" idx="12"/>
          </p:nvPr>
        </p:nvSpPr>
        <p:spPr/>
        <p:txBody>
          <a:bodyPr/>
          <a:lstStyle/>
          <a:p>
            <a:fld id="{0D558541-60C9-42A2-8392-FF12533A6B7A}" type="slidenum">
              <a:rPr lang="en-US" smtClean="0"/>
              <a:pPr/>
              <a:t>2</a:t>
            </a:fld>
            <a:endParaRPr lang="en-US" dirty="0"/>
          </a:p>
        </p:txBody>
      </p:sp>
      <p:sp>
        <p:nvSpPr>
          <p:cNvPr id="3" name="Title 2">
            <a:extLst>
              <a:ext uri="{FF2B5EF4-FFF2-40B4-BE49-F238E27FC236}">
                <a16:creationId xmlns:a16="http://schemas.microsoft.com/office/drawing/2014/main" id="{3DE19D97-842E-4095-BC7F-8607D1FFACA0}"/>
              </a:ext>
            </a:extLst>
          </p:cNvPr>
          <p:cNvSpPr>
            <a:spLocks noGrp="1"/>
          </p:cNvSpPr>
          <p:nvPr>
            <p:ph type="title"/>
          </p:nvPr>
        </p:nvSpPr>
        <p:spPr>
          <a:xfrm>
            <a:off x="328829" y="242231"/>
            <a:ext cx="10027707" cy="776139"/>
          </a:xfrm>
        </p:spPr>
        <p:txBody>
          <a:bodyPr/>
          <a:lstStyle/>
          <a:p>
            <a:r>
              <a:rPr lang="en-US" dirty="0"/>
              <a:t>Course outline</a:t>
            </a:r>
          </a:p>
        </p:txBody>
      </p:sp>
      <p:sp>
        <p:nvSpPr>
          <p:cNvPr id="5" name="Line 105">
            <a:extLst>
              <a:ext uri="{FF2B5EF4-FFF2-40B4-BE49-F238E27FC236}">
                <a16:creationId xmlns:a16="http://schemas.microsoft.com/office/drawing/2014/main" id="{A799D162-FF7B-45F0-BDF5-4176BF0AE246}"/>
              </a:ext>
            </a:extLst>
          </p:cNvPr>
          <p:cNvSpPr>
            <a:spLocks noChangeShapeType="1"/>
          </p:cNvSpPr>
          <p:nvPr/>
        </p:nvSpPr>
        <p:spPr bwMode="auto">
          <a:xfrm flipH="1">
            <a:off x="1269506" y="1289566"/>
            <a:ext cx="8367" cy="4263206"/>
          </a:xfrm>
          <a:prstGeom prst="line">
            <a:avLst/>
          </a:prstGeom>
          <a:noFill/>
          <a:ln w="11113"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4" tIns="45713" rIns="91424" bIns="45713" numCol="1" anchor="t" anchorCtr="0" compatLnSpc="1">
            <a:prstTxWarp prst="textNoShape">
              <a:avLst/>
            </a:prstTxWarp>
          </a:bodyPr>
          <a:lstStyle/>
          <a:p>
            <a:endParaRPr lang="en-AU" dirty="0">
              <a:solidFill>
                <a:srgbClr val="000000"/>
              </a:solidFill>
            </a:endParaRPr>
          </a:p>
        </p:txBody>
      </p:sp>
      <p:sp>
        <p:nvSpPr>
          <p:cNvPr id="7" name="Rectangle 107">
            <a:extLst>
              <a:ext uri="{FF2B5EF4-FFF2-40B4-BE49-F238E27FC236}">
                <a16:creationId xmlns:a16="http://schemas.microsoft.com/office/drawing/2014/main" id="{3641035C-3E9D-49C4-8F11-FF3EB23DE6C8}"/>
              </a:ext>
            </a:extLst>
          </p:cNvPr>
          <p:cNvSpPr>
            <a:spLocks noChangeArrowheads="1"/>
          </p:cNvSpPr>
          <p:nvPr/>
        </p:nvSpPr>
        <p:spPr bwMode="auto">
          <a:xfrm>
            <a:off x="1129065" y="2712165"/>
            <a:ext cx="290531" cy="302888"/>
          </a:xfrm>
          <a:prstGeom prst="ellipse">
            <a:avLst/>
          </a:prstGeom>
          <a:solidFill>
            <a:schemeClr val="tx2"/>
          </a:solidFill>
          <a:ln>
            <a:solidFill>
              <a:schemeClr val="tx2"/>
            </a:solidFill>
          </a:ln>
          <a:extLst/>
        </p:spPr>
        <p:txBody>
          <a:bodyPr vert="horz" wrap="square" lIns="91424" tIns="45713" rIns="91424" bIns="45713" numCol="1" anchor="t" anchorCtr="0" compatLnSpc="1">
            <a:prstTxWarp prst="textNoShape">
              <a:avLst/>
            </a:prstTxWarp>
          </a:bodyPr>
          <a:lstStyle/>
          <a:p>
            <a:pPr algn="ctr"/>
            <a:endParaRPr lang="en-AU" sz="900" dirty="0">
              <a:solidFill>
                <a:srgbClr val="000000"/>
              </a:solidFill>
            </a:endParaRPr>
          </a:p>
        </p:txBody>
      </p:sp>
      <p:sp>
        <p:nvSpPr>
          <p:cNvPr id="10" name="Rectangle 100">
            <a:hlinkClick r:id="" action="ppaction://noaction"/>
            <a:extLst>
              <a:ext uri="{FF2B5EF4-FFF2-40B4-BE49-F238E27FC236}">
                <a16:creationId xmlns:a16="http://schemas.microsoft.com/office/drawing/2014/main" id="{CCA6C610-5B3C-4212-A39F-7B8103534620}"/>
              </a:ext>
            </a:extLst>
          </p:cNvPr>
          <p:cNvSpPr>
            <a:spLocks noChangeArrowheads="1"/>
          </p:cNvSpPr>
          <p:nvPr/>
        </p:nvSpPr>
        <p:spPr bwMode="auto">
          <a:xfrm>
            <a:off x="1771152" y="1425640"/>
            <a:ext cx="2928772" cy="550271"/>
          </a:xfrm>
          <a:prstGeom prst="rect">
            <a:avLst/>
          </a:prstGeom>
          <a:solidFill>
            <a:srgbClr val="FFFF00">
              <a:alpha val="0"/>
            </a:srgbClr>
          </a:solidFill>
          <a:ln>
            <a:noFill/>
          </a:ln>
          <a:extLst/>
        </p:spPr>
        <p:txBody>
          <a:bodyPr vert="horz" wrap="square" lIns="0" tIns="0" rIns="0" bIns="0" numCol="1" anchor="ctr" anchorCtr="0" compatLnSpc="1">
            <a:prstTxWarp prst="textNoShape">
              <a:avLst/>
            </a:prstTxWarp>
            <a:noAutofit/>
          </a:bodyPr>
          <a:lstStyle>
            <a:lvl1pPr>
              <a:defRPr>
                <a:solidFill>
                  <a:schemeClr val="tx1"/>
                </a:solidFill>
                <a:latin typeface="Arial" pitchFamily="34" charset="0"/>
                <a:cs typeface="Arial" pitchFamily="34" charset="0"/>
              </a:defRPr>
            </a:lvl1pPr>
            <a:lvl2pPr marL="457200">
              <a:defRPr>
                <a:solidFill>
                  <a:schemeClr val="tx1"/>
                </a:solidFill>
                <a:latin typeface="Arial" pitchFamily="34" charset="0"/>
                <a:cs typeface="Arial" pitchFamily="34" charset="0"/>
              </a:defRPr>
            </a:lvl2pPr>
            <a:lvl3pPr marL="914400">
              <a:defRPr>
                <a:solidFill>
                  <a:schemeClr val="tx1"/>
                </a:solidFill>
                <a:latin typeface="Arial" pitchFamily="34" charset="0"/>
                <a:cs typeface="Arial" pitchFamily="34" charset="0"/>
              </a:defRPr>
            </a:lvl3pPr>
            <a:lvl4pPr marL="1371600">
              <a:defRPr>
                <a:solidFill>
                  <a:schemeClr val="tx1"/>
                </a:solidFill>
                <a:latin typeface="Arial" pitchFamily="34" charset="0"/>
                <a:cs typeface="Arial" pitchFamily="34" charset="0"/>
              </a:defRPr>
            </a:lvl4pPr>
            <a:lvl5pPr marL="1828800">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247">
              <a:lnSpc>
                <a:spcPct val="90000"/>
              </a:lnSpc>
            </a:pPr>
            <a:r>
              <a:rPr lang="en-US" altLang="en-US" sz="1100" b="1" dirty="0">
                <a:solidFill>
                  <a:srgbClr val="000000"/>
                </a:solidFill>
                <a:latin typeface="Arial Black" panose="020B0A04020102020204" pitchFamily="34" charset="0"/>
              </a:rPr>
              <a:t>A MESSAGE FROM OUR </a:t>
            </a:r>
          </a:p>
          <a:p>
            <a:pPr defTabSz="914247">
              <a:lnSpc>
                <a:spcPct val="90000"/>
              </a:lnSpc>
            </a:pPr>
            <a:r>
              <a:rPr lang="en-US" altLang="en-US" sz="1100" b="1" dirty="0">
                <a:solidFill>
                  <a:srgbClr val="000000"/>
                </a:solidFill>
                <a:latin typeface="Arial Black" panose="020B0A04020102020204" pitchFamily="34" charset="0"/>
              </a:rPr>
              <a:t>SPONSOR</a:t>
            </a:r>
          </a:p>
          <a:p>
            <a:pPr defTabSz="914247">
              <a:lnSpc>
                <a:spcPct val="90000"/>
              </a:lnSpc>
            </a:pPr>
            <a:endParaRPr lang="en-US" altLang="en-US" sz="1100" b="1" dirty="0">
              <a:solidFill>
                <a:srgbClr val="000000"/>
              </a:solidFill>
              <a:latin typeface="Arial Black" panose="020B0A04020102020204" pitchFamily="34" charset="0"/>
            </a:endParaRPr>
          </a:p>
          <a:p>
            <a:pPr defTabSz="914247">
              <a:lnSpc>
                <a:spcPct val="90000"/>
              </a:lnSpc>
            </a:pPr>
            <a:r>
              <a:rPr lang="en-US" altLang="en-US" sz="1100" b="1" dirty="0">
                <a:solidFill>
                  <a:srgbClr val="000000"/>
                </a:solidFill>
                <a:latin typeface="Arial Black" panose="020B0A04020102020204" pitchFamily="34" charset="0"/>
              </a:rPr>
              <a:t>Shannon Gilbertson</a:t>
            </a:r>
            <a:endParaRPr lang="en-US" altLang="en-US" sz="1050" b="1" dirty="0">
              <a:solidFill>
                <a:srgbClr val="000000"/>
              </a:solidFill>
              <a:latin typeface="Arial Black" panose="020B0A04020102020204" pitchFamily="34" charset="0"/>
            </a:endParaRPr>
          </a:p>
        </p:txBody>
      </p:sp>
      <p:sp>
        <p:nvSpPr>
          <p:cNvPr id="12" name="Rectangle: Rounded Corners 11">
            <a:extLst>
              <a:ext uri="{FF2B5EF4-FFF2-40B4-BE49-F238E27FC236}">
                <a16:creationId xmlns:a16="http://schemas.microsoft.com/office/drawing/2014/main" id="{3AF163F8-AAD5-4493-8281-19DD161088EA}"/>
              </a:ext>
            </a:extLst>
          </p:cNvPr>
          <p:cNvSpPr/>
          <p:nvPr/>
        </p:nvSpPr>
        <p:spPr bwMode="gray">
          <a:xfrm>
            <a:off x="1733975" y="1289187"/>
            <a:ext cx="2638703" cy="947772"/>
          </a:xfrm>
          <a:prstGeom prst="roundRect">
            <a:avLst/>
          </a:prstGeom>
          <a:noFill/>
          <a:ln w="12700">
            <a:solidFill>
              <a:schemeClr val="bg1">
                <a:lumMod val="75000"/>
              </a:schemeClr>
            </a:solidFill>
            <a:prstDash val="sysDot"/>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ctr"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11" name="Rectangle 100">
            <a:hlinkClick r:id="" action="ppaction://noaction"/>
            <a:extLst>
              <a:ext uri="{FF2B5EF4-FFF2-40B4-BE49-F238E27FC236}">
                <a16:creationId xmlns:a16="http://schemas.microsoft.com/office/drawing/2014/main" id="{78BA2B6C-B4FD-43A7-A5F7-769EE71025E5}"/>
              </a:ext>
            </a:extLst>
          </p:cNvPr>
          <p:cNvSpPr>
            <a:spLocks noChangeArrowheads="1"/>
          </p:cNvSpPr>
          <p:nvPr/>
        </p:nvSpPr>
        <p:spPr bwMode="auto">
          <a:xfrm>
            <a:off x="1750944" y="2467641"/>
            <a:ext cx="2485280" cy="826771"/>
          </a:xfrm>
          <a:prstGeom prst="rect">
            <a:avLst/>
          </a:prstGeom>
          <a:solidFill>
            <a:srgbClr val="FFFF00">
              <a:alpha val="0"/>
            </a:srgbClr>
          </a:solidFill>
          <a:ln>
            <a:noFill/>
          </a:ln>
          <a:extLst/>
        </p:spPr>
        <p:txBody>
          <a:bodyPr vert="horz" wrap="square" lIns="0" tIns="0" rIns="0" bIns="0" numCol="1" anchor="ctr" anchorCtr="0" compatLnSpc="1">
            <a:prstTxWarp prst="textNoShape">
              <a:avLst/>
            </a:prstTxWarp>
            <a:noAutofit/>
          </a:bodyPr>
          <a:lstStyle>
            <a:lvl1pPr>
              <a:defRPr>
                <a:solidFill>
                  <a:schemeClr val="tx1"/>
                </a:solidFill>
                <a:latin typeface="Arial" pitchFamily="34" charset="0"/>
                <a:cs typeface="Arial" pitchFamily="34" charset="0"/>
              </a:defRPr>
            </a:lvl1pPr>
            <a:lvl2pPr marL="457200">
              <a:defRPr>
                <a:solidFill>
                  <a:schemeClr val="tx1"/>
                </a:solidFill>
                <a:latin typeface="Arial" pitchFamily="34" charset="0"/>
                <a:cs typeface="Arial" pitchFamily="34" charset="0"/>
              </a:defRPr>
            </a:lvl2pPr>
            <a:lvl3pPr marL="914400">
              <a:defRPr>
                <a:solidFill>
                  <a:schemeClr val="tx1"/>
                </a:solidFill>
                <a:latin typeface="Arial" pitchFamily="34" charset="0"/>
                <a:cs typeface="Arial" pitchFamily="34" charset="0"/>
              </a:defRPr>
            </a:lvl3pPr>
            <a:lvl4pPr marL="1371600">
              <a:defRPr>
                <a:solidFill>
                  <a:schemeClr val="tx1"/>
                </a:solidFill>
                <a:latin typeface="Arial" pitchFamily="34" charset="0"/>
                <a:cs typeface="Arial" pitchFamily="34" charset="0"/>
              </a:defRPr>
            </a:lvl4pPr>
            <a:lvl5pPr marL="1828800">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247">
              <a:lnSpc>
                <a:spcPct val="90000"/>
              </a:lnSpc>
            </a:pPr>
            <a:r>
              <a:rPr lang="en-US" altLang="en-US" sz="1100" b="1" dirty="0">
                <a:solidFill>
                  <a:srgbClr val="000000"/>
                </a:solidFill>
                <a:latin typeface="Arial Black" panose="020B0A04020102020204" pitchFamily="34" charset="0"/>
              </a:rPr>
              <a:t>MODULE 1: </a:t>
            </a:r>
          </a:p>
          <a:p>
            <a:pPr defTabSz="914247">
              <a:lnSpc>
                <a:spcPct val="90000"/>
              </a:lnSpc>
            </a:pPr>
            <a:r>
              <a:rPr lang="en-US" altLang="en-US" sz="1100" b="1" dirty="0">
                <a:solidFill>
                  <a:srgbClr val="000000"/>
                </a:solidFill>
                <a:latin typeface="Arial Black" panose="020B0A04020102020204" pitchFamily="34" charset="0"/>
              </a:rPr>
              <a:t>EXPERIMENTATION</a:t>
            </a:r>
          </a:p>
          <a:p>
            <a:pPr defTabSz="914247">
              <a:lnSpc>
                <a:spcPct val="90000"/>
              </a:lnSpc>
            </a:pPr>
            <a:endParaRPr lang="en-US" altLang="en-US" sz="1100" b="1" dirty="0">
              <a:solidFill>
                <a:srgbClr val="000000"/>
              </a:solidFill>
              <a:latin typeface="Arial Black" panose="020B0A04020102020204" pitchFamily="34" charset="0"/>
            </a:endParaRPr>
          </a:p>
          <a:p>
            <a:pPr defTabSz="914247">
              <a:lnSpc>
                <a:spcPct val="90000"/>
              </a:lnSpc>
            </a:pPr>
            <a:r>
              <a:rPr lang="en-US" altLang="en-US" sz="1100" dirty="0">
                <a:solidFill>
                  <a:srgbClr val="000000"/>
                </a:solidFill>
                <a:latin typeface="Arial Black" panose="020B0A04020102020204" pitchFamily="34" charset="0"/>
              </a:rPr>
              <a:t>Tammy Kruszewski</a:t>
            </a:r>
            <a:endParaRPr lang="en-US" altLang="en-US" sz="1050" dirty="0">
              <a:solidFill>
                <a:srgbClr val="000000"/>
              </a:solidFill>
              <a:latin typeface="Arial Black" panose="020B0A04020102020204" pitchFamily="34" charset="0"/>
            </a:endParaRPr>
          </a:p>
        </p:txBody>
      </p:sp>
      <p:sp>
        <p:nvSpPr>
          <p:cNvPr id="14" name="Rectangle 100">
            <a:hlinkClick r:id="" action="ppaction://noaction"/>
            <a:extLst>
              <a:ext uri="{FF2B5EF4-FFF2-40B4-BE49-F238E27FC236}">
                <a16:creationId xmlns:a16="http://schemas.microsoft.com/office/drawing/2014/main" id="{4A7A1B2E-91BA-4A23-A5EE-7372FC0ADBDB}"/>
              </a:ext>
            </a:extLst>
          </p:cNvPr>
          <p:cNvSpPr>
            <a:spLocks noChangeArrowheads="1"/>
          </p:cNvSpPr>
          <p:nvPr/>
        </p:nvSpPr>
        <p:spPr bwMode="auto">
          <a:xfrm>
            <a:off x="1864865" y="3689920"/>
            <a:ext cx="2713084" cy="706018"/>
          </a:xfrm>
          <a:prstGeom prst="rect">
            <a:avLst/>
          </a:prstGeom>
          <a:solidFill>
            <a:srgbClr val="FFFF00">
              <a:alpha val="0"/>
            </a:srgbClr>
          </a:solidFill>
          <a:ln>
            <a:noFill/>
          </a:ln>
          <a:extLst/>
        </p:spPr>
        <p:txBody>
          <a:bodyPr vert="horz" wrap="square" lIns="0" tIns="0" rIns="0" bIns="0" numCol="1" anchor="ctr" anchorCtr="0" compatLnSpc="1">
            <a:prstTxWarp prst="textNoShape">
              <a:avLst/>
            </a:prstTxWarp>
            <a:noAutofit/>
          </a:bodyPr>
          <a:lstStyle>
            <a:lvl1pPr>
              <a:defRPr>
                <a:solidFill>
                  <a:schemeClr val="tx1"/>
                </a:solidFill>
                <a:latin typeface="Arial" pitchFamily="34" charset="0"/>
                <a:cs typeface="Arial" pitchFamily="34" charset="0"/>
              </a:defRPr>
            </a:lvl1pPr>
            <a:lvl2pPr marL="457200">
              <a:defRPr>
                <a:solidFill>
                  <a:schemeClr val="tx1"/>
                </a:solidFill>
                <a:latin typeface="Arial" pitchFamily="34" charset="0"/>
                <a:cs typeface="Arial" pitchFamily="34" charset="0"/>
              </a:defRPr>
            </a:lvl2pPr>
            <a:lvl3pPr marL="914400">
              <a:defRPr>
                <a:solidFill>
                  <a:schemeClr val="tx1"/>
                </a:solidFill>
                <a:latin typeface="Arial" pitchFamily="34" charset="0"/>
                <a:cs typeface="Arial" pitchFamily="34" charset="0"/>
              </a:defRPr>
            </a:lvl3pPr>
            <a:lvl4pPr marL="1371600">
              <a:defRPr>
                <a:solidFill>
                  <a:schemeClr val="tx1"/>
                </a:solidFill>
                <a:latin typeface="Arial" pitchFamily="34" charset="0"/>
                <a:cs typeface="Arial" pitchFamily="34" charset="0"/>
              </a:defRPr>
            </a:lvl4pPr>
            <a:lvl5pPr marL="1828800">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247">
              <a:lnSpc>
                <a:spcPct val="90000"/>
              </a:lnSpc>
            </a:pPr>
            <a:r>
              <a:rPr lang="en-US" altLang="en-US" sz="1100" b="1" dirty="0">
                <a:solidFill>
                  <a:srgbClr val="000000"/>
                </a:solidFill>
                <a:latin typeface="Arial Black" panose="020B0A04020102020204" pitchFamily="34" charset="0"/>
              </a:rPr>
              <a:t>MODULE 2: </a:t>
            </a:r>
          </a:p>
          <a:p>
            <a:pPr defTabSz="914247">
              <a:lnSpc>
                <a:spcPct val="90000"/>
              </a:lnSpc>
            </a:pPr>
            <a:r>
              <a:rPr lang="en-US" altLang="en-US" sz="1100" b="1" dirty="0">
                <a:solidFill>
                  <a:srgbClr val="000000"/>
                </a:solidFill>
                <a:latin typeface="Arial Black" panose="020B0A04020102020204" pitchFamily="34" charset="0"/>
              </a:rPr>
              <a:t>CHATBOT INTRODUCTION</a:t>
            </a:r>
          </a:p>
          <a:p>
            <a:pPr defTabSz="914247">
              <a:lnSpc>
                <a:spcPct val="90000"/>
              </a:lnSpc>
            </a:pPr>
            <a:endParaRPr lang="en-US" altLang="en-US" sz="1100" b="1" dirty="0">
              <a:solidFill>
                <a:srgbClr val="000000"/>
              </a:solidFill>
              <a:latin typeface="Arial Black" panose="020B0A04020102020204" pitchFamily="34" charset="0"/>
            </a:endParaRPr>
          </a:p>
          <a:p>
            <a:pPr defTabSz="914247">
              <a:lnSpc>
                <a:spcPct val="90000"/>
              </a:lnSpc>
            </a:pPr>
            <a:r>
              <a:rPr lang="en-US" altLang="en-US" sz="1100" b="1" dirty="0">
                <a:solidFill>
                  <a:srgbClr val="000000"/>
                </a:solidFill>
                <a:latin typeface="Arial Black" panose="020B0A04020102020204" pitchFamily="34" charset="0"/>
              </a:rPr>
              <a:t>Dujon Smith</a:t>
            </a:r>
          </a:p>
        </p:txBody>
      </p:sp>
      <p:sp>
        <p:nvSpPr>
          <p:cNvPr id="24" name="Rectangle 100">
            <a:hlinkClick r:id="" action="ppaction://noaction"/>
            <a:extLst>
              <a:ext uri="{FF2B5EF4-FFF2-40B4-BE49-F238E27FC236}">
                <a16:creationId xmlns:a16="http://schemas.microsoft.com/office/drawing/2014/main" id="{29397F84-48B3-49C3-A0A2-6FA2D361739E}"/>
              </a:ext>
            </a:extLst>
          </p:cNvPr>
          <p:cNvSpPr>
            <a:spLocks noChangeArrowheads="1"/>
          </p:cNvSpPr>
          <p:nvPr/>
        </p:nvSpPr>
        <p:spPr bwMode="auto">
          <a:xfrm>
            <a:off x="6598514" y="1978552"/>
            <a:ext cx="2169802" cy="752598"/>
          </a:xfrm>
          <a:prstGeom prst="rect">
            <a:avLst/>
          </a:prstGeom>
          <a:solidFill>
            <a:srgbClr val="FFFF00">
              <a:alpha val="0"/>
            </a:srgbClr>
          </a:solidFill>
          <a:ln>
            <a:noFill/>
          </a:ln>
          <a:extLst/>
        </p:spPr>
        <p:txBody>
          <a:bodyPr vert="horz" wrap="square" lIns="0" tIns="0" rIns="0" bIns="0" numCol="1" anchor="ctr" anchorCtr="0" compatLnSpc="1">
            <a:prstTxWarp prst="textNoShape">
              <a:avLst/>
            </a:prstTxWarp>
            <a:noAutofit/>
          </a:bodyPr>
          <a:lstStyle>
            <a:lvl1pPr>
              <a:defRPr>
                <a:solidFill>
                  <a:schemeClr val="tx1"/>
                </a:solidFill>
                <a:latin typeface="Arial" pitchFamily="34" charset="0"/>
                <a:cs typeface="Arial" pitchFamily="34" charset="0"/>
              </a:defRPr>
            </a:lvl1pPr>
            <a:lvl2pPr marL="457200">
              <a:defRPr>
                <a:solidFill>
                  <a:schemeClr val="tx1"/>
                </a:solidFill>
                <a:latin typeface="Arial" pitchFamily="34" charset="0"/>
                <a:cs typeface="Arial" pitchFamily="34" charset="0"/>
              </a:defRPr>
            </a:lvl2pPr>
            <a:lvl3pPr marL="914400">
              <a:defRPr>
                <a:solidFill>
                  <a:schemeClr val="tx1"/>
                </a:solidFill>
                <a:latin typeface="Arial" pitchFamily="34" charset="0"/>
                <a:cs typeface="Arial" pitchFamily="34" charset="0"/>
              </a:defRPr>
            </a:lvl3pPr>
            <a:lvl4pPr marL="1371600">
              <a:defRPr>
                <a:solidFill>
                  <a:schemeClr val="tx1"/>
                </a:solidFill>
                <a:latin typeface="Arial" pitchFamily="34" charset="0"/>
                <a:cs typeface="Arial" pitchFamily="34" charset="0"/>
              </a:defRPr>
            </a:lvl4pPr>
            <a:lvl5pPr marL="1828800">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247">
              <a:lnSpc>
                <a:spcPct val="90000"/>
              </a:lnSpc>
            </a:pPr>
            <a:r>
              <a:rPr lang="en-US" altLang="en-US" sz="1100" b="1" dirty="0">
                <a:solidFill>
                  <a:srgbClr val="000000"/>
                </a:solidFill>
                <a:latin typeface="Arial Black" panose="020B0A04020102020204" pitchFamily="34" charset="0"/>
              </a:rPr>
              <a:t>MODULE 4:</a:t>
            </a:r>
          </a:p>
          <a:p>
            <a:pPr defTabSz="914247">
              <a:lnSpc>
                <a:spcPct val="90000"/>
              </a:lnSpc>
            </a:pPr>
            <a:r>
              <a:rPr lang="en-US" altLang="en-US" sz="1100" b="1" dirty="0">
                <a:solidFill>
                  <a:srgbClr val="000000"/>
                </a:solidFill>
                <a:latin typeface="Arial Black" panose="020B0A04020102020204" pitchFamily="34" charset="0"/>
              </a:rPr>
              <a:t>DIGITAL BEHAVIOR</a:t>
            </a:r>
          </a:p>
          <a:p>
            <a:pPr defTabSz="914247">
              <a:lnSpc>
                <a:spcPct val="90000"/>
              </a:lnSpc>
            </a:pPr>
            <a:endParaRPr lang="en-US" altLang="en-US" sz="1100" b="1" dirty="0">
              <a:solidFill>
                <a:srgbClr val="000000"/>
              </a:solidFill>
              <a:latin typeface="Arial Black" panose="020B0A04020102020204" pitchFamily="34" charset="0"/>
            </a:endParaRPr>
          </a:p>
          <a:p>
            <a:pPr defTabSz="914247">
              <a:lnSpc>
                <a:spcPct val="90000"/>
              </a:lnSpc>
            </a:pPr>
            <a:r>
              <a:rPr lang="en-US" altLang="en-US" sz="1100" b="1" dirty="0">
                <a:solidFill>
                  <a:srgbClr val="000000"/>
                </a:solidFill>
                <a:latin typeface="Arial Black" panose="020B0A04020102020204" pitchFamily="34" charset="0"/>
              </a:rPr>
              <a:t>Patrick Leinen</a:t>
            </a:r>
          </a:p>
        </p:txBody>
      </p:sp>
      <p:sp>
        <p:nvSpPr>
          <p:cNvPr id="25" name="Line 105">
            <a:extLst>
              <a:ext uri="{FF2B5EF4-FFF2-40B4-BE49-F238E27FC236}">
                <a16:creationId xmlns:a16="http://schemas.microsoft.com/office/drawing/2014/main" id="{78985051-1628-4DDF-A0B0-7B06E2718840}"/>
              </a:ext>
            </a:extLst>
          </p:cNvPr>
          <p:cNvSpPr>
            <a:spLocks noChangeShapeType="1"/>
          </p:cNvSpPr>
          <p:nvPr/>
        </p:nvSpPr>
        <p:spPr bwMode="auto">
          <a:xfrm flipH="1">
            <a:off x="6215453" y="1252495"/>
            <a:ext cx="622" cy="4344107"/>
          </a:xfrm>
          <a:prstGeom prst="line">
            <a:avLst/>
          </a:prstGeom>
          <a:noFill/>
          <a:ln w="11113"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4" tIns="45713" rIns="91424" bIns="45713" numCol="1" anchor="t" anchorCtr="0" compatLnSpc="1">
            <a:prstTxWarp prst="textNoShape">
              <a:avLst/>
            </a:prstTxWarp>
          </a:bodyPr>
          <a:lstStyle/>
          <a:p>
            <a:endParaRPr lang="en-AU" dirty="0">
              <a:solidFill>
                <a:srgbClr val="000000"/>
              </a:solidFill>
            </a:endParaRPr>
          </a:p>
        </p:txBody>
      </p:sp>
      <p:sp>
        <p:nvSpPr>
          <p:cNvPr id="27" name="Rectangle 100">
            <a:hlinkClick r:id="" action="ppaction://noaction"/>
            <a:extLst>
              <a:ext uri="{FF2B5EF4-FFF2-40B4-BE49-F238E27FC236}">
                <a16:creationId xmlns:a16="http://schemas.microsoft.com/office/drawing/2014/main" id="{4E20B3BD-329A-46CC-8AED-F44368AEB765}"/>
              </a:ext>
            </a:extLst>
          </p:cNvPr>
          <p:cNvSpPr>
            <a:spLocks noChangeArrowheads="1"/>
          </p:cNvSpPr>
          <p:nvPr/>
        </p:nvSpPr>
        <p:spPr bwMode="auto">
          <a:xfrm>
            <a:off x="6627641" y="3177474"/>
            <a:ext cx="2490211" cy="685833"/>
          </a:xfrm>
          <a:prstGeom prst="rect">
            <a:avLst/>
          </a:prstGeom>
          <a:solidFill>
            <a:srgbClr val="FFFF00">
              <a:alpha val="0"/>
            </a:srgbClr>
          </a:solidFill>
          <a:ln>
            <a:noFill/>
          </a:ln>
          <a:extLst/>
        </p:spPr>
        <p:txBody>
          <a:bodyPr vert="horz" wrap="square" lIns="0" tIns="0" rIns="0" bIns="0" numCol="1" anchor="ctr" anchorCtr="0" compatLnSpc="1">
            <a:prstTxWarp prst="textNoShape">
              <a:avLst/>
            </a:prstTxWarp>
            <a:noAutofit/>
          </a:bodyPr>
          <a:lstStyle>
            <a:lvl1pPr>
              <a:defRPr>
                <a:solidFill>
                  <a:schemeClr val="tx1"/>
                </a:solidFill>
                <a:latin typeface="Arial" pitchFamily="34" charset="0"/>
                <a:cs typeface="Arial" pitchFamily="34" charset="0"/>
              </a:defRPr>
            </a:lvl1pPr>
            <a:lvl2pPr marL="457200">
              <a:defRPr>
                <a:solidFill>
                  <a:schemeClr val="tx1"/>
                </a:solidFill>
                <a:latin typeface="Arial" pitchFamily="34" charset="0"/>
                <a:cs typeface="Arial" pitchFamily="34" charset="0"/>
              </a:defRPr>
            </a:lvl2pPr>
            <a:lvl3pPr marL="914400">
              <a:defRPr>
                <a:solidFill>
                  <a:schemeClr val="tx1"/>
                </a:solidFill>
                <a:latin typeface="Arial" pitchFamily="34" charset="0"/>
                <a:cs typeface="Arial" pitchFamily="34" charset="0"/>
              </a:defRPr>
            </a:lvl3pPr>
            <a:lvl4pPr marL="1371600">
              <a:defRPr>
                <a:solidFill>
                  <a:schemeClr val="tx1"/>
                </a:solidFill>
                <a:latin typeface="Arial" pitchFamily="34" charset="0"/>
                <a:cs typeface="Arial" pitchFamily="34" charset="0"/>
              </a:defRPr>
            </a:lvl4pPr>
            <a:lvl5pPr marL="1828800">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247">
              <a:lnSpc>
                <a:spcPct val="90000"/>
              </a:lnSpc>
            </a:pPr>
            <a:r>
              <a:rPr lang="en-US" altLang="en-US" sz="1100" b="1" dirty="0">
                <a:solidFill>
                  <a:srgbClr val="000000"/>
                </a:solidFill>
                <a:latin typeface="Arial Black" panose="020B0A04020102020204" pitchFamily="34" charset="0"/>
              </a:rPr>
              <a:t>MODULE 5:</a:t>
            </a:r>
          </a:p>
          <a:p>
            <a:pPr defTabSz="914247">
              <a:lnSpc>
                <a:spcPct val="90000"/>
              </a:lnSpc>
            </a:pPr>
            <a:r>
              <a:rPr lang="en-US" altLang="en-US" sz="1100" b="1" dirty="0">
                <a:solidFill>
                  <a:srgbClr val="000000"/>
                </a:solidFill>
                <a:latin typeface="Arial Black" panose="020B0A04020102020204" pitchFamily="34" charset="0"/>
              </a:rPr>
              <a:t>STARTING THE CONVERSATION &amp; SOLUTIONING</a:t>
            </a:r>
          </a:p>
          <a:p>
            <a:pPr defTabSz="914247">
              <a:lnSpc>
                <a:spcPct val="90000"/>
              </a:lnSpc>
            </a:pPr>
            <a:endParaRPr lang="en-US" altLang="en-US" sz="1100" b="1" dirty="0">
              <a:solidFill>
                <a:srgbClr val="000000"/>
              </a:solidFill>
              <a:latin typeface="Arial Black" panose="020B0A04020102020204" pitchFamily="34" charset="0"/>
            </a:endParaRPr>
          </a:p>
          <a:p>
            <a:pPr defTabSz="914247">
              <a:lnSpc>
                <a:spcPct val="90000"/>
              </a:lnSpc>
            </a:pPr>
            <a:r>
              <a:rPr lang="en-US" altLang="en-US" sz="1100" dirty="0">
                <a:solidFill>
                  <a:srgbClr val="000000"/>
                </a:solidFill>
                <a:latin typeface="Arial Black" panose="020B0A04020102020204" pitchFamily="34" charset="0"/>
              </a:rPr>
              <a:t>Matthew Pope</a:t>
            </a:r>
            <a:endParaRPr lang="en-US" altLang="en-US" sz="1050" dirty="0">
              <a:solidFill>
                <a:srgbClr val="000000"/>
              </a:solidFill>
              <a:latin typeface="Arial Black" panose="020B0A04020102020204" pitchFamily="34" charset="0"/>
            </a:endParaRPr>
          </a:p>
        </p:txBody>
      </p:sp>
      <p:sp>
        <p:nvSpPr>
          <p:cNvPr id="29" name="Rectangle 100">
            <a:hlinkClick r:id="" action="ppaction://noaction"/>
            <a:extLst>
              <a:ext uri="{FF2B5EF4-FFF2-40B4-BE49-F238E27FC236}">
                <a16:creationId xmlns:a16="http://schemas.microsoft.com/office/drawing/2014/main" id="{CCB56E36-22C0-41A9-A4FF-ABD0B5CF99EE}"/>
              </a:ext>
            </a:extLst>
          </p:cNvPr>
          <p:cNvSpPr>
            <a:spLocks noChangeArrowheads="1"/>
          </p:cNvSpPr>
          <p:nvPr/>
        </p:nvSpPr>
        <p:spPr bwMode="auto">
          <a:xfrm>
            <a:off x="6640635" y="4233386"/>
            <a:ext cx="2489524" cy="706018"/>
          </a:xfrm>
          <a:prstGeom prst="rect">
            <a:avLst/>
          </a:prstGeom>
          <a:solidFill>
            <a:srgbClr val="FFFF00">
              <a:alpha val="0"/>
            </a:srgbClr>
          </a:solidFill>
          <a:ln>
            <a:noFill/>
          </a:ln>
          <a:extLst/>
        </p:spPr>
        <p:txBody>
          <a:bodyPr vert="horz" wrap="square" lIns="0" tIns="0" rIns="0" bIns="0" numCol="1" anchor="ctr" anchorCtr="0" compatLnSpc="1">
            <a:prstTxWarp prst="textNoShape">
              <a:avLst/>
            </a:prstTxWarp>
            <a:noAutofit/>
          </a:bodyPr>
          <a:lstStyle>
            <a:lvl1pPr>
              <a:defRPr>
                <a:solidFill>
                  <a:schemeClr val="tx1"/>
                </a:solidFill>
                <a:latin typeface="Arial" pitchFamily="34" charset="0"/>
                <a:cs typeface="Arial" pitchFamily="34" charset="0"/>
              </a:defRPr>
            </a:lvl1pPr>
            <a:lvl2pPr marL="457200">
              <a:defRPr>
                <a:solidFill>
                  <a:schemeClr val="tx1"/>
                </a:solidFill>
                <a:latin typeface="Arial" pitchFamily="34" charset="0"/>
                <a:cs typeface="Arial" pitchFamily="34" charset="0"/>
              </a:defRPr>
            </a:lvl2pPr>
            <a:lvl3pPr marL="914400">
              <a:defRPr>
                <a:solidFill>
                  <a:schemeClr val="tx1"/>
                </a:solidFill>
                <a:latin typeface="Arial" pitchFamily="34" charset="0"/>
                <a:cs typeface="Arial" pitchFamily="34" charset="0"/>
              </a:defRPr>
            </a:lvl3pPr>
            <a:lvl4pPr marL="1371600">
              <a:defRPr>
                <a:solidFill>
                  <a:schemeClr val="tx1"/>
                </a:solidFill>
                <a:latin typeface="Arial" pitchFamily="34" charset="0"/>
                <a:cs typeface="Arial" pitchFamily="34" charset="0"/>
              </a:defRPr>
            </a:lvl4pPr>
            <a:lvl5pPr marL="1828800">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247">
              <a:lnSpc>
                <a:spcPct val="90000"/>
              </a:lnSpc>
            </a:pPr>
            <a:r>
              <a:rPr lang="en-US" altLang="en-US" sz="1100" b="1" dirty="0">
                <a:solidFill>
                  <a:srgbClr val="000000"/>
                </a:solidFill>
                <a:latin typeface="Arial Black" panose="020B0A04020102020204" pitchFamily="34" charset="0"/>
              </a:rPr>
              <a:t>MODULE 6:</a:t>
            </a:r>
          </a:p>
          <a:p>
            <a:pPr defTabSz="914247">
              <a:lnSpc>
                <a:spcPct val="90000"/>
              </a:lnSpc>
            </a:pPr>
            <a:r>
              <a:rPr lang="en-US" altLang="en-US" sz="1100" b="1" dirty="0">
                <a:solidFill>
                  <a:srgbClr val="000000"/>
                </a:solidFill>
                <a:latin typeface="Arial Black" panose="020B0A04020102020204" pitchFamily="34" charset="0"/>
              </a:rPr>
              <a:t>REFERENCE ARCHITECTURE</a:t>
            </a:r>
          </a:p>
          <a:p>
            <a:pPr defTabSz="914247">
              <a:lnSpc>
                <a:spcPct val="90000"/>
              </a:lnSpc>
            </a:pPr>
            <a:endParaRPr lang="en-US" altLang="en-US" sz="1100" b="1" dirty="0">
              <a:solidFill>
                <a:srgbClr val="000000"/>
              </a:solidFill>
              <a:latin typeface="Arial Black" panose="020B0A04020102020204" pitchFamily="34" charset="0"/>
            </a:endParaRPr>
          </a:p>
          <a:p>
            <a:pPr defTabSz="914247">
              <a:lnSpc>
                <a:spcPct val="90000"/>
              </a:lnSpc>
            </a:pPr>
            <a:r>
              <a:rPr lang="en-US" altLang="en-US" sz="1100" b="1" dirty="0">
                <a:solidFill>
                  <a:srgbClr val="000000"/>
                </a:solidFill>
                <a:latin typeface="Arial Black" panose="020B0A04020102020204" pitchFamily="34" charset="0"/>
              </a:rPr>
              <a:t>Matthew Pope</a:t>
            </a:r>
          </a:p>
        </p:txBody>
      </p:sp>
      <p:sp>
        <p:nvSpPr>
          <p:cNvPr id="40" name="Rectangle 100">
            <a:hlinkClick r:id="" action="ppaction://noaction"/>
            <a:extLst>
              <a:ext uri="{FF2B5EF4-FFF2-40B4-BE49-F238E27FC236}">
                <a16:creationId xmlns:a16="http://schemas.microsoft.com/office/drawing/2014/main" id="{0FA6FDE4-38F6-403A-BB70-EE141909C309}"/>
              </a:ext>
            </a:extLst>
          </p:cNvPr>
          <p:cNvSpPr>
            <a:spLocks noChangeArrowheads="1"/>
          </p:cNvSpPr>
          <p:nvPr/>
        </p:nvSpPr>
        <p:spPr bwMode="auto">
          <a:xfrm>
            <a:off x="1783580" y="4839050"/>
            <a:ext cx="2886675" cy="752598"/>
          </a:xfrm>
          <a:prstGeom prst="rect">
            <a:avLst/>
          </a:prstGeom>
          <a:solidFill>
            <a:srgbClr val="FFFF00">
              <a:alpha val="0"/>
            </a:srgbClr>
          </a:solidFill>
          <a:ln>
            <a:noFill/>
          </a:ln>
          <a:extLst/>
        </p:spPr>
        <p:txBody>
          <a:bodyPr vert="horz" wrap="square" lIns="0" tIns="0" rIns="0" bIns="0" numCol="1" anchor="ctr" anchorCtr="0" compatLnSpc="1">
            <a:prstTxWarp prst="textNoShape">
              <a:avLst/>
            </a:prstTxWarp>
            <a:noAutofit/>
          </a:bodyPr>
          <a:lstStyle>
            <a:lvl1pPr>
              <a:defRPr>
                <a:solidFill>
                  <a:schemeClr val="tx1"/>
                </a:solidFill>
                <a:latin typeface="Arial" pitchFamily="34" charset="0"/>
                <a:cs typeface="Arial" pitchFamily="34" charset="0"/>
              </a:defRPr>
            </a:lvl1pPr>
            <a:lvl2pPr marL="457200">
              <a:defRPr>
                <a:solidFill>
                  <a:schemeClr val="tx1"/>
                </a:solidFill>
                <a:latin typeface="Arial" pitchFamily="34" charset="0"/>
                <a:cs typeface="Arial" pitchFamily="34" charset="0"/>
              </a:defRPr>
            </a:lvl2pPr>
            <a:lvl3pPr marL="914400">
              <a:defRPr>
                <a:solidFill>
                  <a:schemeClr val="tx1"/>
                </a:solidFill>
                <a:latin typeface="Arial" pitchFamily="34" charset="0"/>
                <a:cs typeface="Arial" pitchFamily="34" charset="0"/>
              </a:defRPr>
            </a:lvl3pPr>
            <a:lvl4pPr marL="1371600">
              <a:defRPr>
                <a:solidFill>
                  <a:schemeClr val="tx1"/>
                </a:solidFill>
                <a:latin typeface="Arial" pitchFamily="34" charset="0"/>
                <a:cs typeface="Arial" pitchFamily="34" charset="0"/>
              </a:defRPr>
            </a:lvl4pPr>
            <a:lvl5pPr marL="1828800">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247">
              <a:lnSpc>
                <a:spcPct val="90000"/>
              </a:lnSpc>
            </a:pPr>
            <a:r>
              <a:rPr lang="en-US" altLang="en-US" sz="1100" b="1" dirty="0">
                <a:solidFill>
                  <a:srgbClr val="000000"/>
                </a:solidFill>
                <a:latin typeface="Arial Black" panose="020B0A04020102020204" pitchFamily="34" charset="0"/>
              </a:rPr>
              <a:t>MODULE 3:</a:t>
            </a:r>
          </a:p>
          <a:p>
            <a:pPr defTabSz="914247">
              <a:lnSpc>
                <a:spcPct val="90000"/>
              </a:lnSpc>
            </a:pPr>
            <a:r>
              <a:rPr lang="en-US" altLang="en-US" sz="1100" b="1" dirty="0">
                <a:solidFill>
                  <a:srgbClr val="000000"/>
                </a:solidFill>
                <a:latin typeface="Arial Black" panose="020B0A04020102020204" pitchFamily="34" charset="0"/>
              </a:rPr>
              <a:t>CHATBOT LANDSCAPE &amp; </a:t>
            </a:r>
          </a:p>
          <a:p>
            <a:pPr defTabSz="914247">
              <a:lnSpc>
                <a:spcPct val="90000"/>
              </a:lnSpc>
            </a:pPr>
            <a:r>
              <a:rPr lang="en-US" altLang="en-US" sz="1100" b="1" dirty="0">
                <a:solidFill>
                  <a:srgbClr val="000000"/>
                </a:solidFill>
                <a:latin typeface="Arial Black" panose="020B0A04020102020204" pitchFamily="34" charset="0"/>
              </a:rPr>
              <a:t>USE CASES</a:t>
            </a:r>
          </a:p>
          <a:p>
            <a:pPr defTabSz="914247">
              <a:lnSpc>
                <a:spcPct val="90000"/>
              </a:lnSpc>
            </a:pPr>
            <a:endParaRPr lang="en-US" altLang="en-US" sz="1100" b="1" dirty="0">
              <a:solidFill>
                <a:srgbClr val="000000"/>
              </a:solidFill>
              <a:latin typeface="Arial Black" panose="020B0A04020102020204" pitchFamily="34" charset="0"/>
            </a:endParaRPr>
          </a:p>
          <a:p>
            <a:pPr defTabSz="914247">
              <a:lnSpc>
                <a:spcPct val="90000"/>
              </a:lnSpc>
            </a:pPr>
            <a:r>
              <a:rPr lang="en-US" altLang="en-US" sz="1100" b="1" dirty="0">
                <a:solidFill>
                  <a:srgbClr val="000000"/>
                </a:solidFill>
                <a:latin typeface="Arial Black" panose="020B0A04020102020204" pitchFamily="34" charset="0"/>
              </a:rPr>
              <a:t>Dujon Smith</a:t>
            </a:r>
          </a:p>
        </p:txBody>
      </p:sp>
      <p:sp>
        <p:nvSpPr>
          <p:cNvPr id="42" name="Rectangle 107">
            <a:extLst>
              <a:ext uri="{FF2B5EF4-FFF2-40B4-BE49-F238E27FC236}">
                <a16:creationId xmlns:a16="http://schemas.microsoft.com/office/drawing/2014/main" id="{583EF0FE-AF75-4432-ACE0-E3D0E4CDAF83}"/>
              </a:ext>
            </a:extLst>
          </p:cNvPr>
          <p:cNvSpPr>
            <a:spLocks noChangeArrowheads="1"/>
          </p:cNvSpPr>
          <p:nvPr/>
        </p:nvSpPr>
        <p:spPr bwMode="auto">
          <a:xfrm>
            <a:off x="1129065" y="1564199"/>
            <a:ext cx="290531" cy="302888"/>
          </a:xfrm>
          <a:prstGeom prst="ellipse">
            <a:avLst/>
          </a:prstGeom>
          <a:solidFill>
            <a:schemeClr val="tx2"/>
          </a:solidFill>
          <a:ln>
            <a:solidFill>
              <a:schemeClr val="tx2"/>
            </a:solidFill>
          </a:ln>
          <a:extLst/>
        </p:spPr>
        <p:txBody>
          <a:bodyPr vert="horz" wrap="square" lIns="91424" tIns="45713" rIns="91424" bIns="45713" numCol="1" anchor="t" anchorCtr="0" compatLnSpc="1">
            <a:prstTxWarp prst="textNoShape">
              <a:avLst/>
            </a:prstTxWarp>
          </a:bodyPr>
          <a:lstStyle/>
          <a:p>
            <a:pPr algn="ctr"/>
            <a:endParaRPr lang="en-AU" sz="900" dirty="0">
              <a:solidFill>
                <a:srgbClr val="000000"/>
              </a:solidFill>
            </a:endParaRPr>
          </a:p>
        </p:txBody>
      </p:sp>
      <p:sp>
        <p:nvSpPr>
          <p:cNvPr id="43" name="Rectangle 107">
            <a:extLst>
              <a:ext uri="{FF2B5EF4-FFF2-40B4-BE49-F238E27FC236}">
                <a16:creationId xmlns:a16="http://schemas.microsoft.com/office/drawing/2014/main" id="{D62E1437-7E89-4277-8640-C0EBF959D6CE}"/>
              </a:ext>
            </a:extLst>
          </p:cNvPr>
          <p:cNvSpPr>
            <a:spLocks noChangeArrowheads="1"/>
          </p:cNvSpPr>
          <p:nvPr/>
        </p:nvSpPr>
        <p:spPr bwMode="auto">
          <a:xfrm>
            <a:off x="1129065" y="3847507"/>
            <a:ext cx="290531" cy="302888"/>
          </a:xfrm>
          <a:prstGeom prst="ellipse">
            <a:avLst/>
          </a:prstGeom>
          <a:solidFill>
            <a:schemeClr val="tx2"/>
          </a:solidFill>
          <a:ln>
            <a:solidFill>
              <a:schemeClr val="tx2"/>
            </a:solidFill>
          </a:ln>
          <a:extLst/>
        </p:spPr>
        <p:txBody>
          <a:bodyPr vert="horz" wrap="square" lIns="91424" tIns="45713" rIns="91424" bIns="45713" numCol="1" anchor="t" anchorCtr="0" compatLnSpc="1">
            <a:prstTxWarp prst="textNoShape">
              <a:avLst/>
            </a:prstTxWarp>
          </a:bodyPr>
          <a:lstStyle/>
          <a:p>
            <a:pPr algn="ctr"/>
            <a:endParaRPr lang="en-AU" sz="900" dirty="0">
              <a:solidFill>
                <a:srgbClr val="000000"/>
              </a:solidFill>
            </a:endParaRPr>
          </a:p>
        </p:txBody>
      </p:sp>
      <p:sp>
        <p:nvSpPr>
          <p:cNvPr id="44" name="Rectangle 107">
            <a:extLst>
              <a:ext uri="{FF2B5EF4-FFF2-40B4-BE49-F238E27FC236}">
                <a16:creationId xmlns:a16="http://schemas.microsoft.com/office/drawing/2014/main" id="{46BF67E8-030C-422F-BB29-086CCC5960D8}"/>
              </a:ext>
            </a:extLst>
          </p:cNvPr>
          <p:cNvSpPr>
            <a:spLocks noChangeArrowheads="1"/>
          </p:cNvSpPr>
          <p:nvPr/>
        </p:nvSpPr>
        <p:spPr bwMode="auto">
          <a:xfrm>
            <a:off x="1124208" y="4936706"/>
            <a:ext cx="290531" cy="302888"/>
          </a:xfrm>
          <a:prstGeom prst="ellipse">
            <a:avLst/>
          </a:prstGeom>
          <a:solidFill>
            <a:schemeClr val="tx2"/>
          </a:solidFill>
          <a:ln>
            <a:solidFill>
              <a:schemeClr val="tx2"/>
            </a:solidFill>
          </a:ln>
          <a:extLst/>
        </p:spPr>
        <p:txBody>
          <a:bodyPr vert="horz" wrap="square" lIns="91424" tIns="45713" rIns="91424" bIns="45713" numCol="1" anchor="t" anchorCtr="0" compatLnSpc="1">
            <a:prstTxWarp prst="textNoShape">
              <a:avLst/>
            </a:prstTxWarp>
          </a:bodyPr>
          <a:lstStyle/>
          <a:p>
            <a:pPr algn="ctr"/>
            <a:endParaRPr lang="en-AU" sz="900" dirty="0">
              <a:solidFill>
                <a:srgbClr val="000000"/>
              </a:solidFill>
            </a:endParaRPr>
          </a:p>
        </p:txBody>
      </p:sp>
      <p:sp>
        <p:nvSpPr>
          <p:cNvPr id="45" name="Rectangle 107">
            <a:extLst>
              <a:ext uri="{FF2B5EF4-FFF2-40B4-BE49-F238E27FC236}">
                <a16:creationId xmlns:a16="http://schemas.microsoft.com/office/drawing/2014/main" id="{A1DCABC9-2734-4965-B2C3-68F43C8CB243}"/>
              </a:ext>
            </a:extLst>
          </p:cNvPr>
          <p:cNvSpPr>
            <a:spLocks noChangeArrowheads="1"/>
          </p:cNvSpPr>
          <p:nvPr/>
        </p:nvSpPr>
        <p:spPr bwMode="auto">
          <a:xfrm>
            <a:off x="6080820" y="2077535"/>
            <a:ext cx="290531" cy="302888"/>
          </a:xfrm>
          <a:prstGeom prst="ellipse">
            <a:avLst/>
          </a:prstGeom>
          <a:solidFill>
            <a:schemeClr val="tx2"/>
          </a:solidFill>
          <a:ln>
            <a:solidFill>
              <a:schemeClr val="tx2"/>
            </a:solidFill>
          </a:ln>
          <a:extLst/>
        </p:spPr>
        <p:txBody>
          <a:bodyPr vert="horz" wrap="square" lIns="91424" tIns="45713" rIns="91424" bIns="45713" numCol="1" anchor="t" anchorCtr="0" compatLnSpc="1">
            <a:prstTxWarp prst="textNoShape">
              <a:avLst/>
            </a:prstTxWarp>
          </a:bodyPr>
          <a:lstStyle/>
          <a:p>
            <a:pPr algn="ctr"/>
            <a:endParaRPr lang="en-AU" sz="900" dirty="0">
              <a:solidFill>
                <a:srgbClr val="000000"/>
              </a:solidFill>
            </a:endParaRPr>
          </a:p>
        </p:txBody>
      </p:sp>
      <p:sp>
        <p:nvSpPr>
          <p:cNvPr id="46" name="Rectangle 107">
            <a:extLst>
              <a:ext uri="{FF2B5EF4-FFF2-40B4-BE49-F238E27FC236}">
                <a16:creationId xmlns:a16="http://schemas.microsoft.com/office/drawing/2014/main" id="{5B001DAB-F8DB-45DA-943A-25246F14E136}"/>
              </a:ext>
            </a:extLst>
          </p:cNvPr>
          <p:cNvSpPr>
            <a:spLocks noChangeArrowheads="1"/>
          </p:cNvSpPr>
          <p:nvPr/>
        </p:nvSpPr>
        <p:spPr bwMode="auto">
          <a:xfrm>
            <a:off x="6076513" y="3279854"/>
            <a:ext cx="290531" cy="302888"/>
          </a:xfrm>
          <a:prstGeom prst="ellipse">
            <a:avLst/>
          </a:prstGeom>
          <a:solidFill>
            <a:schemeClr val="tx2"/>
          </a:solidFill>
          <a:ln>
            <a:solidFill>
              <a:schemeClr val="tx2"/>
            </a:solidFill>
          </a:ln>
          <a:extLst/>
        </p:spPr>
        <p:txBody>
          <a:bodyPr vert="horz" wrap="square" lIns="91424" tIns="45713" rIns="91424" bIns="45713" numCol="1" anchor="t" anchorCtr="0" compatLnSpc="1">
            <a:prstTxWarp prst="textNoShape">
              <a:avLst/>
            </a:prstTxWarp>
          </a:bodyPr>
          <a:lstStyle/>
          <a:p>
            <a:pPr algn="ctr"/>
            <a:endParaRPr lang="en-AU" sz="900" dirty="0">
              <a:solidFill>
                <a:srgbClr val="000000"/>
              </a:solidFill>
            </a:endParaRPr>
          </a:p>
        </p:txBody>
      </p:sp>
      <p:sp>
        <p:nvSpPr>
          <p:cNvPr id="47" name="Rectangle 107">
            <a:extLst>
              <a:ext uri="{FF2B5EF4-FFF2-40B4-BE49-F238E27FC236}">
                <a16:creationId xmlns:a16="http://schemas.microsoft.com/office/drawing/2014/main" id="{6C83936D-6741-46C8-9EE9-45157CD52EC2}"/>
              </a:ext>
            </a:extLst>
          </p:cNvPr>
          <p:cNvSpPr>
            <a:spLocks noChangeArrowheads="1"/>
          </p:cNvSpPr>
          <p:nvPr/>
        </p:nvSpPr>
        <p:spPr bwMode="auto">
          <a:xfrm>
            <a:off x="6081442" y="4434985"/>
            <a:ext cx="290531" cy="302888"/>
          </a:xfrm>
          <a:prstGeom prst="ellipse">
            <a:avLst/>
          </a:prstGeom>
          <a:solidFill>
            <a:schemeClr val="tx2"/>
          </a:solidFill>
          <a:ln>
            <a:solidFill>
              <a:schemeClr val="tx2"/>
            </a:solidFill>
          </a:ln>
          <a:extLst/>
        </p:spPr>
        <p:txBody>
          <a:bodyPr vert="horz" wrap="square" lIns="91424" tIns="45713" rIns="91424" bIns="45713" numCol="1" anchor="t" anchorCtr="0" compatLnSpc="1">
            <a:prstTxWarp prst="textNoShape">
              <a:avLst/>
            </a:prstTxWarp>
          </a:bodyPr>
          <a:lstStyle/>
          <a:p>
            <a:pPr algn="ctr"/>
            <a:endParaRPr lang="en-AU" sz="900" dirty="0">
              <a:solidFill>
                <a:srgbClr val="000000"/>
              </a:solidFill>
            </a:endParaRPr>
          </a:p>
        </p:txBody>
      </p:sp>
      <p:cxnSp>
        <p:nvCxnSpPr>
          <p:cNvPr id="9" name="Connector: Elbow 8">
            <a:extLst>
              <a:ext uri="{FF2B5EF4-FFF2-40B4-BE49-F238E27FC236}">
                <a16:creationId xmlns:a16="http://schemas.microsoft.com/office/drawing/2014/main" id="{DB94713C-2390-406A-AAC8-492378BBF4E5}"/>
              </a:ext>
            </a:extLst>
          </p:cNvPr>
          <p:cNvCxnSpPr>
            <a:cxnSpLocks/>
            <a:stCxn id="69" idx="3"/>
            <a:endCxn id="45" idx="2"/>
          </p:cNvCxnSpPr>
          <p:nvPr/>
        </p:nvCxnSpPr>
        <p:spPr>
          <a:xfrm flipV="1">
            <a:off x="4369638" y="2228979"/>
            <a:ext cx="1711182" cy="2966780"/>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9" name="Straight Arrow Connector 58">
            <a:extLst>
              <a:ext uri="{FF2B5EF4-FFF2-40B4-BE49-F238E27FC236}">
                <a16:creationId xmlns:a16="http://schemas.microsoft.com/office/drawing/2014/main" id="{4C11A9EB-745D-4AE7-BBCE-27A1433B6299}"/>
              </a:ext>
            </a:extLst>
          </p:cNvPr>
          <p:cNvCxnSpPr>
            <a:cxnSpLocks/>
          </p:cNvCxnSpPr>
          <p:nvPr/>
        </p:nvCxnSpPr>
        <p:spPr>
          <a:xfrm flipH="1">
            <a:off x="2766227" y="2249316"/>
            <a:ext cx="5021" cy="1973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7" name="Rectangle: Rounded Corners 66">
            <a:extLst>
              <a:ext uri="{FF2B5EF4-FFF2-40B4-BE49-F238E27FC236}">
                <a16:creationId xmlns:a16="http://schemas.microsoft.com/office/drawing/2014/main" id="{19EF0F02-4AAE-4309-BF30-DACD2267CA5C}"/>
              </a:ext>
            </a:extLst>
          </p:cNvPr>
          <p:cNvSpPr/>
          <p:nvPr/>
        </p:nvSpPr>
        <p:spPr bwMode="gray">
          <a:xfrm>
            <a:off x="1737887" y="2455003"/>
            <a:ext cx="2625454" cy="947772"/>
          </a:xfrm>
          <a:prstGeom prst="roundRect">
            <a:avLst/>
          </a:prstGeom>
          <a:noFill/>
          <a:ln w="12700">
            <a:solidFill>
              <a:schemeClr val="bg1">
                <a:lumMod val="75000"/>
              </a:schemeClr>
            </a:solidFill>
            <a:prstDash val="sysDot"/>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ctr"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68" name="Rectangle: Rounded Corners 67">
            <a:extLst>
              <a:ext uri="{FF2B5EF4-FFF2-40B4-BE49-F238E27FC236}">
                <a16:creationId xmlns:a16="http://schemas.microsoft.com/office/drawing/2014/main" id="{0285700E-D1DF-4353-8BE2-956A084FCB05}"/>
              </a:ext>
            </a:extLst>
          </p:cNvPr>
          <p:cNvSpPr/>
          <p:nvPr/>
        </p:nvSpPr>
        <p:spPr bwMode="gray">
          <a:xfrm>
            <a:off x="1761993" y="3568414"/>
            <a:ext cx="2610685" cy="947772"/>
          </a:xfrm>
          <a:prstGeom prst="roundRect">
            <a:avLst/>
          </a:prstGeom>
          <a:noFill/>
          <a:ln w="12700">
            <a:solidFill>
              <a:schemeClr val="bg1">
                <a:lumMod val="75000"/>
              </a:schemeClr>
            </a:solidFill>
            <a:prstDash val="sysDot"/>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ctr"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69" name="Rectangle: Rounded Corners 68">
            <a:extLst>
              <a:ext uri="{FF2B5EF4-FFF2-40B4-BE49-F238E27FC236}">
                <a16:creationId xmlns:a16="http://schemas.microsoft.com/office/drawing/2014/main" id="{9D0027BD-E50E-4592-BAAD-E44E492A2B9C}"/>
              </a:ext>
            </a:extLst>
          </p:cNvPr>
          <p:cNvSpPr/>
          <p:nvPr/>
        </p:nvSpPr>
        <p:spPr bwMode="gray">
          <a:xfrm>
            <a:off x="1762202" y="4721873"/>
            <a:ext cx="2607436" cy="947772"/>
          </a:xfrm>
          <a:prstGeom prst="roundRect">
            <a:avLst/>
          </a:prstGeom>
          <a:noFill/>
          <a:ln w="12700">
            <a:solidFill>
              <a:schemeClr val="bg1">
                <a:lumMod val="75000"/>
              </a:schemeClr>
            </a:solidFill>
            <a:prstDash val="sysDot"/>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ctr"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70" name="Rectangle: Rounded Corners 69">
            <a:extLst>
              <a:ext uri="{FF2B5EF4-FFF2-40B4-BE49-F238E27FC236}">
                <a16:creationId xmlns:a16="http://schemas.microsoft.com/office/drawing/2014/main" id="{E0154A09-3ABA-45F4-90FB-C62B0C8E1C52}"/>
              </a:ext>
            </a:extLst>
          </p:cNvPr>
          <p:cNvSpPr/>
          <p:nvPr/>
        </p:nvSpPr>
        <p:spPr bwMode="gray">
          <a:xfrm>
            <a:off x="6557063" y="1859861"/>
            <a:ext cx="2728704" cy="947772"/>
          </a:xfrm>
          <a:prstGeom prst="roundRect">
            <a:avLst/>
          </a:prstGeom>
          <a:noFill/>
          <a:ln w="12700">
            <a:solidFill>
              <a:schemeClr val="bg1">
                <a:lumMod val="75000"/>
              </a:schemeClr>
            </a:solidFill>
            <a:prstDash val="sysDot"/>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ctr"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71" name="Rectangle: Rounded Corners 70">
            <a:extLst>
              <a:ext uri="{FF2B5EF4-FFF2-40B4-BE49-F238E27FC236}">
                <a16:creationId xmlns:a16="http://schemas.microsoft.com/office/drawing/2014/main" id="{83E47E3E-13F9-4DF9-BC1B-D33F77CB4888}"/>
              </a:ext>
            </a:extLst>
          </p:cNvPr>
          <p:cNvSpPr/>
          <p:nvPr/>
        </p:nvSpPr>
        <p:spPr bwMode="gray">
          <a:xfrm>
            <a:off x="6598514" y="4126152"/>
            <a:ext cx="2687253" cy="947772"/>
          </a:xfrm>
          <a:prstGeom prst="roundRect">
            <a:avLst/>
          </a:prstGeom>
          <a:noFill/>
          <a:ln w="12700">
            <a:solidFill>
              <a:schemeClr val="bg1">
                <a:lumMod val="75000"/>
              </a:schemeClr>
            </a:solidFill>
            <a:prstDash val="sysDot"/>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ctr"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72" name="Rectangle: Rounded Corners 71">
            <a:extLst>
              <a:ext uri="{FF2B5EF4-FFF2-40B4-BE49-F238E27FC236}">
                <a16:creationId xmlns:a16="http://schemas.microsoft.com/office/drawing/2014/main" id="{EB4C6B08-9D78-40CC-BAE1-D1F32AC634FD}"/>
              </a:ext>
            </a:extLst>
          </p:cNvPr>
          <p:cNvSpPr/>
          <p:nvPr/>
        </p:nvSpPr>
        <p:spPr bwMode="gray">
          <a:xfrm>
            <a:off x="6588990" y="3020553"/>
            <a:ext cx="2696777" cy="947772"/>
          </a:xfrm>
          <a:prstGeom prst="roundRect">
            <a:avLst/>
          </a:prstGeom>
          <a:noFill/>
          <a:ln w="12700">
            <a:solidFill>
              <a:schemeClr val="bg1">
                <a:lumMod val="75000"/>
              </a:schemeClr>
            </a:solidFill>
            <a:prstDash val="sysDot"/>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ctr"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cxnSp>
        <p:nvCxnSpPr>
          <p:cNvPr id="74" name="Straight Arrow Connector 73">
            <a:extLst>
              <a:ext uri="{FF2B5EF4-FFF2-40B4-BE49-F238E27FC236}">
                <a16:creationId xmlns:a16="http://schemas.microsoft.com/office/drawing/2014/main" id="{9CD2C618-D2F5-41A3-93F7-53557D1BAB6C}"/>
              </a:ext>
            </a:extLst>
          </p:cNvPr>
          <p:cNvCxnSpPr>
            <a:cxnSpLocks/>
          </p:cNvCxnSpPr>
          <p:nvPr/>
        </p:nvCxnSpPr>
        <p:spPr>
          <a:xfrm flipH="1">
            <a:off x="2765648" y="3359350"/>
            <a:ext cx="6178" cy="22194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C0133531-CC99-4847-9B57-070B38D09563}"/>
              </a:ext>
            </a:extLst>
          </p:cNvPr>
          <p:cNvCxnSpPr>
            <a:cxnSpLocks/>
          </p:cNvCxnSpPr>
          <p:nvPr/>
        </p:nvCxnSpPr>
        <p:spPr>
          <a:xfrm>
            <a:off x="2760702" y="4514387"/>
            <a:ext cx="104" cy="20568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614FBA04-19A8-4B45-AC04-EC4E68FB2F03}"/>
              </a:ext>
            </a:extLst>
          </p:cNvPr>
          <p:cNvCxnSpPr>
            <a:cxnSpLocks/>
            <a:stCxn id="70" idx="2"/>
            <a:endCxn id="72" idx="0"/>
          </p:cNvCxnSpPr>
          <p:nvPr/>
        </p:nvCxnSpPr>
        <p:spPr>
          <a:xfrm>
            <a:off x="7921415" y="2807633"/>
            <a:ext cx="15964" cy="21292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6" name="Straight Arrow Connector 95">
            <a:extLst>
              <a:ext uri="{FF2B5EF4-FFF2-40B4-BE49-F238E27FC236}">
                <a16:creationId xmlns:a16="http://schemas.microsoft.com/office/drawing/2014/main" id="{878A7754-2345-4D14-9D18-83E797DF4B12}"/>
              </a:ext>
            </a:extLst>
          </p:cNvPr>
          <p:cNvCxnSpPr>
            <a:cxnSpLocks/>
          </p:cNvCxnSpPr>
          <p:nvPr/>
        </p:nvCxnSpPr>
        <p:spPr>
          <a:xfrm>
            <a:off x="7933462" y="3949028"/>
            <a:ext cx="7831" cy="22194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8134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Module 5: starting the conversation&amp; SOLUTIONING</a:t>
            </a:r>
          </a:p>
        </p:txBody>
      </p:sp>
    </p:spTree>
    <p:extLst>
      <p:ext uri="{BB962C8B-B14F-4D97-AF65-F5344CB8AC3E}">
        <p14:creationId xmlns:p14="http://schemas.microsoft.com/office/powerpoint/2010/main" val="2228216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024A90-4D42-4290-930D-3D9DEB1A9249}"/>
              </a:ext>
            </a:extLst>
          </p:cNvPr>
          <p:cNvSpPr>
            <a:spLocks noGrp="1"/>
          </p:cNvSpPr>
          <p:nvPr>
            <p:ph type="sldNum" sz="quarter" idx="12"/>
          </p:nvPr>
        </p:nvSpPr>
        <p:spPr/>
        <p:txBody>
          <a:bodyPr/>
          <a:lstStyle/>
          <a:p>
            <a:fld id="{0D558541-60C9-42A2-8392-FF12533A6B7A}" type="slidenum">
              <a:rPr lang="en-US" smtClean="0"/>
              <a:t>21</a:t>
            </a:fld>
            <a:endParaRPr lang="en-US" dirty="0"/>
          </a:p>
        </p:txBody>
      </p:sp>
      <p:sp>
        <p:nvSpPr>
          <p:cNvPr id="3" name="Title 2">
            <a:extLst>
              <a:ext uri="{FF2B5EF4-FFF2-40B4-BE49-F238E27FC236}">
                <a16:creationId xmlns:a16="http://schemas.microsoft.com/office/drawing/2014/main" id="{80F45BFF-72EA-4EE8-9957-93053CE56ADB}"/>
              </a:ext>
            </a:extLst>
          </p:cNvPr>
          <p:cNvSpPr>
            <a:spLocks noGrp="1"/>
          </p:cNvSpPr>
          <p:nvPr>
            <p:ph type="title"/>
          </p:nvPr>
        </p:nvSpPr>
        <p:spPr>
          <a:xfrm>
            <a:off x="214390" y="181233"/>
            <a:ext cx="10027707" cy="776139"/>
          </a:xfrm>
        </p:spPr>
        <p:txBody>
          <a:bodyPr/>
          <a:lstStyle/>
          <a:p>
            <a:r>
              <a:rPr lang="en-US" dirty="0"/>
              <a:t>Top Benefits - example</a:t>
            </a:r>
          </a:p>
        </p:txBody>
      </p:sp>
      <p:pic>
        <p:nvPicPr>
          <p:cNvPr id="5" name="Picture 4">
            <a:extLst>
              <a:ext uri="{FF2B5EF4-FFF2-40B4-BE49-F238E27FC236}">
                <a16:creationId xmlns:a16="http://schemas.microsoft.com/office/drawing/2014/main" id="{40B9B777-6AF7-46CE-B064-65E452844301}"/>
              </a:ext>
            </a:extLst>
          </p:cNvPr>
          <p:cNvPicPr>
            <a:picLocks noChangeAspect="1"/>
          </p:cNvPicPr>
          <p:nvPr/>
        </p:nvPicPr>
        <p:blipFill>
          <a:blip r:embed="rId3"/>
          <a:stretch>
            <a:fillRect/>
          </a:stretch>
        </p:blipFill>
        <p:spPr>
          <a:xfrm>
            <a:off x="4555248" y="3788486"/>
            <a:ext cx="7459890" cy="2593200"/>
          </a:xfrm>
          <a:prstGeom prst="rect">
            <a:avLst/>
          </a:prstGeom>
        </p:spPr>
      </p:pic>
      <p:pic>
        <p:nvPicPr>
          <p:cNvPr id="6" name="Picture 5">
            <a:extLst>
              <a:ext uri="{FF2B5EF4-FFF2-40B4-BE49-F238E27FC236}">
                <a16:creationId xmlns:a16="http://schemas.microsoft.com/office/drawing/2014/main" id="{951A670A-F785-4F8B-8909-6EB60E72EB64}"/>
              </a:ext>
            </a:extLst>
          </p:cNvPr>
          <p:cNvPicPr>
            <a:picLocks noChangeAspect="1"/>
          </p:cNvPicPr>
          <p:nvPr/>
        </p:nvPicPr>
        <p:blipFill>
          <a:blip r:embed="rId4"/>
          <a:stretch>
            <a:fillRect/>
          </a:stretch>
        </p:blipFill>
        <p:spPr>
          <a:xfrm>
            <a:off x="111232" y="720145"/>
            <a:ext cx="6068846" cy="2917499"/>
          </a:xfrm>
          <a:prstGeom prst="rect">
            <a:avLst/>
          </a:prstGeom>
        </p:spPr>
      </p:pic>
      <p:sp>
        <p:nvSpPr>
          <p:cNvPr id="4" name="Rectangle 3">
            <a:extLst>
              <a:ext uri="{FF2B5EF4-FFF2-40B4-BE49-F238E27FC236}">
                <a16:creationId xmlns:a16="http://schemas.microsoft.com/office/drawing/2014/main" id="{CF40375C-2EA1-4889-9A50-68DB6E8CD79B}"/>
              </a:ext>
            </a:extLst>
          </p:cNvPr>
          <p:cNvSpPr/>
          <p:nvPr/>
        </p:nvSpPr>
        <p:spPr>
          <a:xfrm>
            <a:off x="111231" y="878995"/>
            <a:ext cx="6550825" cy="2795709"/>
          </a:xfrm>
          <a:prstGeom prst="rect">
            <a:avLst/>
          </a:prstGeom>
          <a:no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09FBA55-75E3-4234-B6BF-ECB44DB2BFBE}"/>
              </a:ext>
            </a:extLst>
          </p:cNvPr>
          <p:cNvSpPr/>
          <p:nvPr/>
        </p:nvSpPr>
        <p:spPr>
          <a:xfrm>
            <a:off x="4023361" y="2547256"/>
            <a:ext cx="2416628" cy="1090387"/>
          </a:xfrm>
          <a:prstGeom prst="ellipse">
            <a:avLst/>
          </a:prstGeom>
          <a:noFill/>
          <a:ln w="285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6863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F50A73-C083-4C57-BE2B-D8C100465FF3}"/>
              </a:ext>
            </a:extLst>
          </p:cNvPr>
          <p:cNvSpPr>
            <a:spLocks noGrp="1"/>
          </p:cNvSpPr>
          <p:nvPr>
            <p:ph type="sldNum" sz="quarter" idx="12"/>
          </p:nvPr>
        </p:nvSpPr>
        <p:spPr/>
        <p:txBody>
          <a:bodyPr/>
          <a:lstStyle/>
          <a:p>
            <a:fld id="{0D558541-60C9-42A2-8392-FF12533A6B7A}" type="slidenum">
              <a:rPr lang="en-US" smtClean="0"/>
              <a:t>22</a:t>
            </a:fld>
            <a:endParaRPr lang="en-US" dirty="0"/>
          </a:p>
        </p:txBody>
      </p:sp>
      <p:sp>
        <p:nvSpPr>
          <p:cNvPr id="3" name="Title 2">
            <a:extLst>
              <a:ext uri="{FF2B5EF4-FFF2-40B4-BE49-F238E27FC236}">
                <a16:creationId xmlns:a16="http://schemas.microsoft.com/office/drawing/2014/main" id="{9B2472B3-027A-4721-B6CA-D2CE022EA219}"/>
              </a:ext>
            </a:extLst>
          </p:cNvPr>
          <p:cNvSpPr>
            <a:spLocks noGrp="1"/>
          </p:cNvSpPr>
          <p:nvPr>
            <p:ph type="title"/>
          </p:nvPr>
        </p:nvSpPr>
        <p:spPr>
          <a:xfrm>
            <a:off x="345018" y="332076"/>
            <a:ext cx="11498552" cy="776139"/>
          </a:xfrm>
        </p:spPr>
        <p:txBody>
          <a:bodyPr/>
          <a:lstStyle/>
          <a:p>
            <a:r>
              <a:rPr lang="en-US" dirty="0"/>
              <a:t>Functional considerations</a:t>
            </a:r>
          </a:p>
        </p:txBody>
      </p:sp>
      <p:graphicFrame>
        <p:nvGraphicFramePr>
          <p:cNvPr id="4" name="Content Placeholder 4">
            <a:extLst>
              <a:ext uri="{FF2B5EF4-FFF2-40B4-BE49-F238E27FC236}">
                <a16:creationId xmlns:a16="http://schemas.microsoft.com/office/drawing/2014/main" id="{BA95E937-45BA-4137-8464-3DE3AE3735F1}"/>
              </a:ext>
            </a:extLst>
          </p:cNvPr>
          <p:cNvGraphicFramePr>
            <a:graphicFrameLocks/>
          </p:cNvGraphicFramePr>
          <p:nvPr>
            <p:extLst>
              <p:ext uri="{D42A27DB-BD31-4B8C-83A1-F6EECF244321}">
                <p14:modId xmlns:p14="http://schemas.microsoft.com/office/powerpoint/2010/main" val="2989279017"/>
              </p:ext>
            </p:extLst>
          </p:nvPr>
        </p:nvGraphicFramePr>
        <p:xfrm>
          <a:off x="511631" y="1266470"/>
          <a:ext cx="10539547" cy="4546500"/>
        </p:xfrm>
        <a:graphic>
          <a:graphicData uri="http://schemas.openxmlformats.org/drawingml/2006/table">
            <a:tbl>
              <a:tblPr firstRow="1" bandRow="1">
                <a:tableStyleId>{3B4B98B0-60AC-42C2-AFA5-B58CD77FA1E5}</a:tableStyleId>
              </a:tblPr>
              <a:tblGrid>
                <a:gridCol w="1171602">
                  <a:extLst>
                    <a:ext uri="{9D8B030D-6E8A-4147-A177-3AD203B41FA5}">
                      <a16:colId xmlns:a16="http://schemas.microsoft.com/office/drawing/2014/main" val="573769428"/>
                    </a:ext>
                  </a:extLst>
                </a:gridCol>
                <a:gridCol w="3346737">
                  <a:extLst>
                    <a:ext uri="{9D8B030D-6E8A-4147-A177-3AD203B41FA5}">
                      <a16:colId xmlns:a16="http://schemas.microsoft.com/office/drawing/2014/main" val="1267817610"/>
                    </a:ext>
                  </a:extLst>
                </a:gridCol>
                <a:gridCol w="4515906">
                  <a:extLst>
                    <a:ext uri="{9D8B030D-6E8A-4147-A177-3AD203B41FA5}">
                      <a16:colId xmlns:a16="http://schemas.microsoft.com/office/drawing/2014/main" val="20002"/>
                    </a:ext>
                  </a:extLst>
                </a:gridCol>
                <a:gridCol w="1505302">
                  <a:extLst>
                    <a:ext uri="{9D8B030D-6E8A-4147-A177-3AD203B41FA5}">
                      <a16:colId xmlns:a16="http://schemas.microsoft.com/office/drawing/2014/main" val="20003"/>
                    </a:ext>
                  </a:extLst>
                </a:gridCol>
              </a:tblGrid>
              <a:tr h="284804">
                <a:tc>
                  <a:txBody>
                    <a:bodyPr/>
                    <a:lstStyle/>
                    <a:p>
                      <a:pPr marL="0" marR="0" lvl="0" indent="0" algn="l" defTabSz="1734634" rtl="0" eaLnBrk="1" fontAlgn="b" latinLnBrk="0" hangingPunct="1">
                        <a:lnSpc>
                          <a:spcPct val="100000"/>
                        </a:lnSpc>
                        <a:spcBef>
                          <a:spcPts val="0"/>
                        </a:spcBef>
                        <a:spcAft>
                          <a:spcPts val="0"/>
                        </a:spcAft>
                        <a:buClrTx/>
                        <a:buSzTx/>
                        <a:buFontTx/>
                        <a:buNone/>
                        <a:tabLst/>
                        <a:defRPr/>
                      </a:pPr>
                      <a:r>
                        <a:rPr lang="en-US" sz="1400" b="1" u="none" strike="noStrike" dirty="0">
                          <a:effectLst/>
                          <a:latin typeface="+mn-lt"/>
                        </a:rPr>
                        <a:t>Theme</a:t>
                      </a:r>
                      <a:endParaRPr lang="en-US" sz="1400" b="1" i="0" u="none" strike="noStrike" dirty="0">
                        <a:solidFill>
                          <a:srgbClr val="000000"/>
                        </a:solidFill>
                        <a:effectLst/>
                        <a:latin typeface="+mn-lt"/>
                      </a:endParaRPr>
                    </a:p>
                  </a:txBody>
                  <a:tcPr marL="6170" marR="6170" marT="6170" marB="0" anchor="b"/>
                </a:tc>
                <a:tc>
                  <a:txBody>
                    <a:bodyPr/>
                    <a:lstStyle/>
                    <a:p>
                      <a:pPr algn="l" rtl="0" fontAlgn="ctr"/>
                      <a:r>
                        <a:rPr lang="en-US" sz="1400" b="1" u="none" strike="noStrike" dirty="0">
                          <a:effectLst/>
                          <a:latin typeface="+mn-lt"/>
                        </a:rPr>
                        <a:t>Considerations</a:t>
                      </a:r>
                      <a:endParaRPr lang="en-US" sz="1400" b="1" i="0" u="none" strike="noStrike" dirty="0">
                        <a:solidFill>
                          <a:srgbClr val="000000"/>
                        </a:solidFill>
                        <a:effectLst/>
                        <a:latin typeface="+mn-lt"/>
                      </a:endParaRPr>
                    </a:p>
                  </a:txBody>
                  <a:tcPr marL="6170" marR="6170" marT="6170" marB="0" anchor="ctr"/>
                </a:tc>
                <a:tc>
                  <a:txBody>
                    <a:bodyPr/>
                    <a:lstStyle/>
                    <a:p>
                      <a:pPr algn="l" rtl="0" fontAlgn="ctr"/>
                      <a:r>
                        <a:rPr lang="en-US" sz="1400" b="1" u="none" strike="noStrike" dirty="0">
                          <a:effectLst/>
                          <a:latin typeface="+mn-lt"/>
                        </a:rPr>
                        <a:t>Requirements</a:t>
                      </a:r>
                      <a:endParaRPr lang="en-US" sz="1400" b="1" i="0" u="none" strike="noStrike" dirty="0">
                        <a:solidFill>
                          <a:srgbClr val="000000"/>
                        </a:solidFill>
                        <a:effectLst/>
                        <a:latin typeface="+mn-lt"/>
                      </a:endParaRPr>
                    </a:p>
                  </a:txBody>
                  <a:tcPr marL="6170" marR="6170" marT="6170" marB="0" anchor="ctr"/>
                </a:tc>
                <a:tc>
                  <a:txBody>
                    <a:bodyPr/>
                    <a:lstStyle/>
                    <a:p>
                      <a:pPr algn="l" rtl="0" fontAlgn="ctr"/>
                      <a:r>
                        <a:rPr lang="en-US" sz="1400" b="1" u="none" strike="noStrike" dirty="0">
                          <a:effectLst/>
                          <a:latin typeface="+mn-lt"/>
                        </a:rPr>
                        <a:t>Complexity</a:t>
                      </a:r>
                      <a:endParaRPr lang="en-US" sz="1400" b="1" i="0" u="none" strike="noStrike" dirty="0">
                        <a:solidFill>
                          <a:srgbClr val="000000"/>
                        </a:solidFill>
                        <a:effectLst/>
                        <a:latin typeface="+mn-lt"/>
                      </a:endParaRPr>
                    </a:p>
                  </a:txBody>
                  <a:tcPr marL="6170" marR="6170" marT="6170" marB="0" anchor="ctr"/>
                </a:tc>
                <a:extLst>
                  <a:ext uri="{0D108BD9-81ED-4DB2-BD59-A6C34878D82A}">
                    <a16:rowId xmlns:a16="http://schemas.microsoft.com/office/drawing/2014/main" val="3819526648"/>
                  </a:ext>
                </a:extLst>
              </a:tr>
              <a:tr h="224940">
                <a:tc>
                  <a:txBody>
                    <a:bodyPr/>
                    <a:lstStyle/>
                    <a:p>
                      <a:pPr algn="l" fontAlgn="b"/>
                      <a:r>
                        <a:rPr lang="en-US" sz="1200" u="none" strike="noStrike" dirty="0">
                          <a:effectLst/>
                          <a:latin typeface="+mn-lt"/>
                        </a:rPr>
                        <a:t>Channel </a:t>
                      </a:r>
                      <a:endParaRPr lang="en-US" sz="1200" b="0" i="0" u="none" strike="noStrike" dirty="0">
                        <a:solidFill>
                          <a:srgbClr val="000000"/>
                        </a:solidFill>
                        <a:effectLst/>
                        <a:latin typeface="+mn-lt"/>
                      </a:endParaRPr>
                    </a:p>
                  </a:txBody>
                  <a:tcPr marL="6170" marR="6170" marT="6170" marB="0" anchor="b"/>
                </a:tc>
                <a:tc>
                  <a:txBody>
                    <a:bodyPr/>
                    <a:lstStyle/>
                    <a:p>
                      <a:pPr algn="l" rtl="0" fontAlgn="b"/>
                      <a:r>
                        <a:rPr lang="en-US" sz="1200" u="none" strike="noStrike" dirty="0">
                          <a:effectLst/>
                          <a:latin typeface="+mn-lt"/>
                        </a:rPr>
                        <a:t>Voice Channel </a:t>
                      </a:r>
                      <a:endParaRPr lang="en-US" sz="1200" b="0" i="0" u="none" strike="noStrike" dirty="0">
                        <a:solidFill>
                          <a:srgbClr val="000000"/>
                        </a:solidFill>
                        <a:effectLst/>
                        <a:latin typeface="+mn-lt"/>
                      </a:endParaRPr>
                    </a:p>
                  </a:txBody>
                  <a:tcPr marL="6170" marR="6170" marT="6170" marB="0" anchor="b"/>
                </a:tc>
                <a:tc>
                  <a:txBody>
                    <a:bodyPr/>
                    <a:lstStyle/>
                    <a:p>
                      <a:pPr algn="l" rtl="0" fontAlgn="b"/>
                      <a:r>
                        <a:rPr lang="en-US" sz="1200" u="none" strike="noStrike" dirty="0">
                          <a:effectLst/>
                          <a:latin typeface="+mn-lt"/>
                        </a:rPr>
                        <a:t>Speech&lt;-to-&gt;text service; IVR integration, Connect</a:t>
                      </a:r>
                      <a:endParaRPr lang="en-US" sz="1200" b="0" i="0" u="none" strike="noStrike" dirty="0">
                        <a:solidFill>
                          <a:srgbClr val="000000"/>
                        </a:solidFill>
                        <a:effectLst/>
                        <a:latin typeface="+mn-lt"/>
                      </a:endParaRPr>
                    </a:p>
                  </a:txBody>
                  <a:tcPr marL="6170" marR="6170" marT="6170" marB="0" anchor="b"/>
                </a:tc>
                <a:tc>
                  <a:txBody>
                    <a:bodyPr/>
                    <a:lstStyle/>
                    <a:p>
                      <a:pPr algn="l" rtl="0" fontAlgn="ctr"/>
                      <a:r>
                        <a:rPr lang="en-US" sz="1200" u="none" strike="noStrike" dirty="0">
                          <a:effectLst/>
                          <a:latin typeface="+mn-lt"/>
                        </a:rPr>
                        <a:t>Medium to High </a:t>
                      </a:r>
                      <a:endParaRPr lang="en-US" sz="1200" b="0" i="0" u="none" strike="noStrike" dirty="0">
                        <a:solidFill>
                          <a:srgbClr val="000000"/>
                        </a:solidFill>
                        <a:effectLst/>
                        <a:latin typeface="+mn-lt"/>
                      </a:endParaRPr>
                    </a:p>
                  </a:txBody>
                  <a:tcPr marL="6170" marR="6170" marT="6170" marB="0" anchor="ctr"/>
                </a:tc>
                <a:extLst>
                  <a:ext uri="{0D108BD9-81ED-4DB2-BD59-A6C34878D82A}">
                    <a16:rowId xmlns:a16="http://schemas.microsoft.com/office/drawing/2014/main" val="1762015612"/>
                  </a:ext>
                </a:extLst>
              </a:tr>
              <a:tr h="224940">
                <a:tc>
                  <a:txBody>
                    <a:bodyPr/>
                    <a:lstStyle/>
                    <a:p>
                      <a:pPr algn="l" fontAlgn="b"/>
                      <a:r>
                        <a:rPr lang="en-US" sz="1200" u="none" strike="noStrike" dirty="0">
                          <a:effectLst/>
                          <a:latin typeface="+mn-lt"/>
                        </a:rPr>
                        <a:t>Channel </a:t>
                      </a:r>
                      <a:endParaRPr lang="en-US" sz="1200" b="0" i="0" u="none" strike="noStrike" dirty="0">
                        <a:solidFill>
                          <a:srgbClr val="000000"/>
                        </a:solidFill>
                        <a:effectLst/>
                        <a:latin typeface="+mn-lt"/>
                      </a:endParaRPr>
                    </a:p>
                  </a:txBody>
                  <a:tcPr marL="6170" marR="6170" marT="6170" marB="0" anchor="b"/>
                </a:tc>
                <a:tc>
                  <a:txBody>
                    <a:bodyPr/>
                    <a:lstStyle/>
                    <a:p>
                      <a:pPr algn="l" rtl="0" fontAlgn="b"/>
                      <a:r>
                        <a:rPr lang="en-US" sz="1200" u="none" strike="noStrike" dirty="0">
                          <a:effectLst/>
                          <a:latin typeface="+mn-lt"/>
                        </a:rPr>
                        <a:t>Email Channel </a:t>
                      </a:r>
                      <a:endParaRPr lang="en-US" sz="1200" b="0" i="0" u="none" strike="noStrike" dirty="0">
                        <a:solidFill>
                          <a:srgbClr val="000000"/>
                        </a:solidFill>
                        <a:effectLst/>
                        <a:latin typeface="+mn-lt"/>
                      </a:endParaRPr>
                    </a:p>
                  </a:txBody>
                  <a:tcPr marL="6170" marR="6170" marT="6170" marB="0" anchor="b"/>
                </a:tc>
                <a:tc>
                  <a:txBody>
                    <a:bodyPr/>
                    <a:lstStyle/>
                    <a:p>
                      <a:pPr algn="l" rtl="0" fontAlgn="b"/>
                      <a:r>
                        <a:rPr lang="en-US" sz="1200" u="none" strike="noStrike" dirty="0">
                          <a:effectLst/>
                          <a:latin typeface="+mn-lt"/>
                        </a:rPr>
                        <a:t>Email SMPT integration</a:t>
                      </a:r>
                      <a:endParaRPr lang="en-US" sz="1200" b="0" i="0" u="none" strike="noStrike" dirty="0">
                        <a:solidFill>
                          <a:srgbClr val="000000"/>
                        </a:solidFill>
                        <a:effectLst/>
                        <a:latin typeface="+mn-lt"/>
                      </a:endParaRPr>
                    </a:p>
                  </a:txBody>
                  <a:tcPr marL="6170" marR="6170" marT="6170" marB="0" anchor="b"/>
                </a:tc>
                <a:tc>
                  <a:txBody>
                    <a:bodyPr/>
                    <a:lstStyle/>
                    <a:p>
                      <a:pPr algn="l" rtl="0" fontAlgn="ctr"/>
                      <a:r>
                        <a:rPr lang="en-US" sz="1200" u="none" strike="noStrike" dirty="0">
                          <a:effectLst/>
                          <a:latin typeface="+mn-lt"/>
                        </a:rPr>
                        <a:t>Low</a:t>
                      </a:r>
                      <a:endParaRPr lang="en-US" sz="1200" b="0" i="0" u="none" strike="noStrike" dirty="0">
                        <a:solidFill>
                          <a:srgbClr val="000000"/>
                        </a:solidFill>
                        <a:effectLst/>
                        <a:latin typeface="+mn-lt"/>
                      </a:endParaRPr>
                    </a:p>
                  </a:txBody>
                  <a:tcPr marL="6170" marR="6170" marT="6170" marB="0" anchor="ctr"/>
                </a:tc>
                <a:extLst>
                  <a:ext uri="{0D108BD9-81ED-4DB2-BD59-A6C34878D82A}">
                    <a16:rowId xmlns:a16="http://schemas.microsoft.com/office/drawing/2014/main" val="3339951247"/>
                  </a:ext>
                </a:extLst>
              </a:tr>
              <a:tr h="224940">
                <a:tc>
                  <a:txBody>
                    <a:bodyPr/>
                    <a:lstStyle/>
                    <a:p>
                      <a:pPr algn="l" fontAlgn="b"/>
                      <a:r>
                        <a:rPr lang="en-US" sz="1200" u="none" strike="noStrike" dirty="0">
                          <a:effectLst/>
                          <a:latin typeface="+mn-lt"/>
                        </a:rPr>
                        <a:t>Channel </a:t>
                      </a:r>
                      <a:endParaRPr lang="en-US" sz="1200" b="0" i="0" u="none" strike="noStrike" dirty="0">
                        <a:solidFill>
                          <a:srgbClr val="000000"/>
                        </a:solidFill>
                        <a:effectLst/>
                        <a:latin typeface="+mn-lt"/>
                      </a:endParaRPr>
                    </a:p>
                  </a:txBody>
                  <a:tcPr marL="6170" marR="6170" marT="6170" marB="0" anchor="b"/>
                </a:tc>
                <a:tc>
                  <a:txBody>
                    <a:bodyPr/>
                    <a:lstStyle/>
                    <a:p>
                      <a:pPr algn="l" rtl="0" fontAlgn="b"/>
                      <a:r>
                        <a:rPr lang="en-US" sz="1200" u="none" strike="noStrike" dirty="0">
                          <a:effectLst/>
                          <a:latin typeface="+mn-lt"/>
                        </a:rPr>
                        <a:t>Website/Responsive Webapp</a:t>
                      </a:r>
                      <a:endParaRPr lang="en-US" sz="1200" b="0" i="0" u="none" strike="noStrike" dirty="0">
                        <a:solidFill>
                          <a:srgbClr val="000000"/>
                        </a:solidFill>
                        <a:effectLst/>
                        <a:latin typeface="+mn-lt"/>
                      </a:endParaRPr>
                    </a:p>
                  </a:txBody>
                  <a:tcPr marL="6170" marR="6170" marT="6170" marB="0" anchor="b"/>
                </a:tc>
                <a:tc>
                  <a:txBody>
                    <a:bodyPr/>
                    <a:lstStyle/>
                    <a:p>
                      <a:pPr algn="l" rtl="0" fontAlgn="b"/>
                      <a:r>
                        <a:rPr lang="en-US" sz="1200" u="none" strike="noStrike" dirty="0">
                          <a:effectLst/>
                          <a:latin typeface="+mn-lt"/>
                        </a:rPr>
                        <a:t>JavaScript Custom Widget with branding</a:t>
                      </a:r>
                      <a:endParaRPr lang="en-US" sz="1200" b="0" i="0" u="none" strike="noStrike" dirty="0">
                        <a:solidFill>
                          <a:srgbClr val="000000"/>
                        </a:solidFill>
                        <a:effectLst/>
                        <a:latin typeface="+mn-lt"/>
                      </a:endParaRPr>
                    </a:p>
                  </a:txBody>
                  <a:tcPr marL="6170" marR="6170" marT="6170" marB="0" anchor="b"/>
                </a:tc>
                <a:tc>
                  <a:txBody>
                    <a:bodyPr/>
                    <a:lstStyle/>
                    <a:p>
                      <a:pPr algn="l" rtl="0" fontAlgn="ctr"/>
                      <a:r>
                        <a:rPr lang="en-US" sz="1200" u="none" strike="noStrike" dirty="0">
                          <a:effectLst/>
                          <a:latin typeface="+mn-lt"/>
                        </a:rPr>
                        <a:t>Low to Medium </a:t>
                      </a:r>
                      <a:endParaRPr lang="en-US" sz="1200" b="0" i="0" u="none" strike="noStrike" dirty="0">
                        <a:solidFill>
                          <a:srgbClr val="000000"/>
                        </a:solidFill>
                        <a:effectLst/>
                        <a:latin typeface="+mn-lt"/>
                      </a:endParaRPr>
                    </a:p>
                  </a:txBody>
                  <a:tcPr marL="6170" marR="6170" marT="6170" marB="0" anchor="ctr"/>
                </a:tc>
                <a:extLst>
                  <a:ext uri="{0D108BD9-81ED-4DB2-BD59-A6C34878D82A}">
                    <a16:rowId xmlns:a16="http://schemas.microsoft.com/office/drawing/2014/main" val="3763521510"/>
                  </a:ext>
                </a:extLst>
              </a:tr>
              <a:tr h="224940">
                <a:tc>
                  <a:txBody>
                    <a:bodyPr/>
                    <a:lstStyle/>
                    <a:p>
                      <a:pPr algn="l" fontAlgn="b"/>
                      <a:r>
                        <a:rPr lang="en-US" sz="1200" u="none" strike="noStrike" dirty="0">
                          <a:effectLst/>
                          <a:latin typeface="+mn-lt"/>
                        </a:rPr>
                        <a:t>Channel </a:t>
                      </a:r>
                      <a:endParaRPr lang="en-US" sz="1200" b="0" i="0" u="none" strike="noStrike" dirty="0">
                        <a:solidFill>
                          <a:srgbClr val="000000"/>
                        </a:solidFill>
                        <a:effectLst/>
                        <a:latin typeface="+mn-lt"/>
                      </a:endParaRPr>
                    </a:p>
                  </a:txBody>
                  <a:tcPr marL="6170" marR="6170" marT="6170" marB="0" anchor="b"/>
                </a:tc>
                <a:tc>
                  <a:txBody>
                    <a:bodyPr/>
                    <a:lstStyle/>
                    <a:p>
                      <a:pPr algn="l" rtl="0" fontAlgn="b"/>
                      <a:r>
                        <a:rPr lang="en-US" sz="1200" u="none" strike="noStrike" dirty="0">
                          <a:effectLst/>
                          <a:latin typeface="+mn-lt"/>
                        </a:rPr>
                        <a:t>SMS Text</a:t>
                      </a:r>
                      <a:endParaRPr lang="en-US" sz="1200" b="0" i="0" u="none" strike="noStrike" dirty="0">
                        <a:solidFill>
                          <a:srgbClr val="000000"/>
                        </a:solidFill>
                        <a:effectLst/>
                        <a:latin typeface="+mn-lt"/>
                      </a:endParaRPr>
                    </a:p>
                  </a:txBody>
                  <a:tcPr marL="6170" marR="6170" marT="6170" marB="0" anchor="b"/>
                </a:tc>
                <a:tc>
                  <a:txBody>
                    <a:bodyPr/>
                    <a:lstStyle/>
                    <a:p>
                      <a:pPr algn="l" rtl="0" fontAlgn="b"/>
                      <a:r>
                        <a:rPr lang="en-US" sz="1200" u="none" strike="noStrike" dirty="0">
                          <a:effectLst/>
                          <a:latin typeface="+mn-lt"/>
                        </a:rPr>
                        <a:t>Twillio, Authy </a:t>
                      </a:r>
                      <a:endParaRPr lang="en-US" sz="1200" b="0" i="0" u="none" strike="noStrike" dirty="0">
                        <a:solidFill>
                          <a:srgbClr val="000000"/>
                        </a:solidFill>
                        <a:effectLst/>
                        <a:latin typeface="+mn-lt"/>
                      </a:endParaRPr>
                    </a:p>
                  </a:txBody>
                  <a:tcPr marL="6170" marR="6170" marT="6170" marB="0" anchor="b"/>
                </a:tc>
                <a:tc>
                  <a:txBody>
                    <a:bodyPr/>
                    <a:lstStyle/>
                    <a:p>
                      <a:pPr algn="l" rtl="0" fontAlgn="ctr"/>
                      <a:r>
                        <a:rPr lang="en-US" sz="1200" u="none" strike="noStrike" dirty="0">
                          <a:effectLst/>
                          <a:latin typeface="+mn-lt"/>
                        </a:rPr>
                        <a:t>Medium </a:t>
                      </a:r>
                      <a:endParaRPr lang="en-US" sz="1200" b="0" i="0" u="none" strike="noStrike" dirty="0">
                        <a:solidFill>
                          <a:srgbClr val="000000"/>
                        </a:solidFill>
                        <a:effectLst/>
                        <a:latin typeface="+mn-lt"/>
                      </a:endParaRPr>
                    </a:p>
                  </a:txBody>
                  <a:tcPr marL="6170" marR="6170" marT="6170" marB="0" anchor="ctr"/>
                </a:tc>
                <a:extLst>
                  <a:ext uri="{0D108BD9-81ED-4DB2-BD59-A6C34878D82A}">
                    <a16:rowId xmlns:a16="http://schemas.microsoft.com/office/drawing/2014/main" val="865704668"/>
                  </a:ext>
                </a:extLst>
              </a:tr>
              <a:tr h="224940">
                <a:tc>
                  <a:txBody>
                    <a:bodyPr/>
                    <a:lstStyle/>
                    <a:p>
                      <a:pPr algn="l" fontAlgn="b"/>
                      <a:r>
                        <a:rPr lang="en-US" sz="1200" u="none" strike="noStrike" dirty="0">
                          <a:effectLst/>
                          <a:latin typeface="+mn-lt"/>
                        </a:rPr>
                        <a:t>Channel </a:t>
                      </a:r>
                      <a:endParaRPr lang="en-US" sz="1200" b="0" i="0" u="none" strike="noStrike" dirty="0">
                        <a:solidFill>
                          <a:srgbClr val="000000"/>
                        </a:solidFill>
                        <a:effectLst/>
                        <a:latin typeface="+mn-lt"/>
                      </a:endParaRPr>
                    </a:p>
                  </a:txBody>
                  <a:tcPr marL="6170" marR="6170" marT="6170" marB="0" anchor="b"/>
                </a:tc>
                <a:tc>
                  <a:txBody>
                    <a:bodyPr/>
                    <a:lstStyle/>
                    <a:p>
                      <a:pPr algn="l" rtl="0" fontAlgn="b"/>
                      <a:r>
                        <a:rPr lang="en-US" sz="1200" u="none" strike="noStrike" dirty="0">
                          <a:effectLst/>
                          <a:latin typeface="+mn-lt"/>
                        </a:rPr>
                        <a:t>Alexa, Facebook, Wechat, Slack </a:t>
                      </a:r>
                      <a:endParaRPr lang="en-US" sz="1200" b="0" i="0" u="none" strike="noStrike" dirty="0">
                        <a:solidFill>
                          <a:srgbClr val="000000"/>
                        </a:solidFill>
                        <a:effectLst/>
                        <a:latin typeface="+mn-lt"/>
                      </a:endParaRPr>
                    </a:p>
                  </a:txBody>
                  <a:tcPr marL="6170" marR="6170" marT="6170" marB="0" anchor="b"/>
                </a:tc>
                <a:tc>
                  <a:txBody>
                    <a:bodyPr/>
                    <a:lstStyle/>
                    <a:p>
                      <a:pPr algn="l" rtl="0" fontAlgn="b"/>
                      <a:r>
                        <a:rPr lang="en-US" sz="1200" u="none" strike="noStrike" dirty="0">
                          <a:effectLst/>
                          <a:latin typeface="+mn-lt"/>
                        </a:rPr>
                        <a:t>AWS, Google, Facebook </a:t>
                      </a:r>
                      <a:endParaRPr lang="en-US" sz="1200" b="0" i="0" u="none" strike="noStrike" dirty="0">
                        <a:solidFill>
                          <a:srgbClr val="000000"/>
                        </a:solidFill>
                        <a:effectLst/>
                        <a:latin typeface="+mn-lt"/>
                      </a:endParaRPr>
                    </a:p>
                  </a:txBody>
                  <a:tcPr marL="6170" marR="6170" marT="6170" marB="0" anchor="b"/>
                </a:tc>
                <a:tc>
                  <a:txBody>
                    <a:bodyPr/>
                    <a:lstStyle/>
                    <a:p>
                      <a:pPr algn="l" rtl="0" fontAlgn="ctr"/>
                      <a:r>
                        <a:rPr lang="en-US" sz="1200" u="none" strike="noStrike" dirty="0">
                          <a:effectLst/>
                          <a:latin typeface="+mn-lt"/>
                        </a:rPr>
                        <a:t>Medium</a:t>
                      </a:r>
                      <a:endParaRPr lang="en-US" sz="1200" b="0" i="0" u="none" strike="noStrike" dirty="0">
                        <a:solidFill>
                          <a:srgbClr val="000000"/>
                        </a:solidFill>
                        <a:effectLst/>
                        <a:latin typeface="+mn-lt"/>
                      </a:endParaRPr>
                    </a:p>
                  </a:txBody>
                  <a:tcPr marL="6170" marR="6170" marT="6170" marB="0" anchor="ctr"/>
                </a:tc>
                <a:extLst>
                  <a:ext uri="{0D108BD9-81ED-4DB2-BD59-A6C34878D82A}">
                    <a16:rowId xmlns:a16="http://schemas.microsoft.com/office/drawing/2014/main" val="1331909013"/>
                  </a:ext>
                </a:extLst>
              </a:tr>
              <a:tr h="224940">
                <a:tc>
                  <a:txBody>
                    <a:bodyPr/>
                    <a:lstStyle/>
                    <a:p>
                      <a:pPr algn="l" fontAlgn="b"/>
                      <a:r>
                        <a:rPr lang="en-US" sz="1200" u="none" strike="noStrike" dirty="0">
                          <a:effectLst/>
                          <a:latin typeface="+mn-lt"/>
                        </a:rPr>
                        <a:t>Knowledge</a:t>
                      </a:r>
                      <a:endParaRPr lang="en-US" sz="1200" b="0" i="0" u="none" strike="noStrike" dirty="0">
                        <a:solidFill>
                          <a:srgbClr val="000000"/>
                        </a:solidFill>
                        <a:effectLst/>
                        <a:latin typeface="+mn-lt"/>
                      </a:endParaRPr>
                    </a:p>
                  </a:txBody>
                  <a:tcPr marL="6170" marR="6170" marT="6170" marB="0" anchor="b"/>
                </a:tc>
                <a:tc>
                  <a:txBody>
                    <a:bodyPr/>
                    <a:lstStyle/>
                    <a:p>
                      <a:pPr algn="l" rtl="0" fontAlgn="b"/>
                      <a:r>
                        <a:rPr lang="en-US" sz="1200" u="none" strike="noStrike" dirty="0">
                          <a:effectLst/>
                          <a:latin typeface="+mn-lt"/>
                        </a:rPr>
                        <a:t>Question-answer</a:t>
                      </a:r>
                      <a:endParaRPr lang="en-US" sz="1200" b="0" i="0" u="none" strike="noStrike" dirty="0">
                        <a:solidFill>
                          <a:srgbClr val="000000"/>
                        </a:solidFill>
                        <a:effectLst/>
                        <a:latin typeface="+mn-lt"/>
                      </a:endParaRPr>
                    </a:p>
                  </a:txBody>
                  <a:tcPr marL="6170" marR="6170" marT="6170" marB="0" anchor="b"/>
                </a:tc>
                <a:tc>
                  <a:txBody>
                    <a:bodyPr/>
                    <a:lstStyle/>
                    <a:p>
                      <a:pPr algn="l" rtl="0" fontAlgn="b"/>
                      <a:r>
                        <a:rPr lang="en-US" sz="1200" u="none" strike="noStrike" dirty="0">
                          <a:effectLst/>
                          <a:latin typeface="+mn-lt"/>
                        </a:rPr>
                        <a:t>Information retrieval, machine learning</a:t>
                      </a:r>
                      <a:endParaRPr lang="en-US" sz="1200" b="0" i="0" u="none" strike="noStrike" dirty="0">
                        <a:solidFill>
                          <a:srgbClr val="000000"/>
                        </a:solidFill>
                        <a:effectLst/>
                        <a:latin typeface="+mn-lt"/>
                      </a:endParaRPr>
                    </a:p>
                  </a:txBody>
                  <a:tcPr marL="6170" marR="6170" marT="6170" marB="0" anchor="b"/>
                </a:tc>
                <a:tc>
                  <a:txBody>
                    <a:bodyPr/>
                    <a:lstStyle/>
                    <a:p>
                      <a:pPr algn="l" rtl="0" fontAlgn="ctr"/>
                      <a:r>
                        <a:rPr lang="en-US" sz="1200" u="none" strike="noStrike" dirty="0">
                          <a:effectLst/>
                          <a:latin typeface="+mn-lt"/>
                        </a:rPr>
                        <a:t>Low</a:t>
                      </a:r>
                      <a:endParaRPr lang="en-US" sz="1200" b="0" i="0" u="none" strike="noStrike" dirty="0">
                        <a:solidFill>
                          <a:srgbClr val="000000"/>
                        </a:solidFill>
                        <a:effectLst/>
                        <a:latin typeface="+mn-lt"/>
                      </a:endParaRPr>
                    </a:p>
                  </a:txBody>
                  <a:tcPr marL="6170" marR="6170" marT="6170" marB="0" anchor="ctr"/>
                </a:tc>
                <a:extLst>
                  <a:ext uri="{0D108BD9-81ED-4DB2-BD59-A6C34878D82A}">
                    <a16:rowId xmlns:a16="http://schemas.microsoft.com/office/drawing/2014/main" val="2847316175"/>
                  </a:ext>
                </a:extLst>
              </a:tr>
              <a:tr h="224940">
                <a:tc>
                  <a:txBody>
                    <a:bodyPr/>
                    <a:lstStyle/>
                    <a:p>
                      <a:pPr algn="l" fontAlgn="b"/>
                      <a:r>
                        <a:rPr lang="en-US" sz="1200" u="none" strike="noStrike" dirty="0">
                          <a:effectLst/>
                          <a:latin typeface="+mn-lt"/>
                        </a:rPr>
                        <a:t>Knowledge</a:t>
                      </a:r>
                      <a:endParaRPr lang="en-US" sz="1200" b="0" i="0" u="none" strike="noStrike" dirty="0">
                        <a:solidFill>
                          <a:srgbClr val="000000"/>
                        </a:solidFill>
                        <a:effectLst/>
                        <a:latin typeface="+mn-lt"/>
                      </a:endParaRPr>
                    </a:p>
                  </a:txBody>
                  <a:tcPr marL="6170" marR="6170" marT="6170" marB="0" anchor="b"/>
                </a:tc>
                <a:tc>
                  <a:txBody>
                    <a:bodyPr/>
                    <a:lstStyle/>
                    <a:p>
                      <a:pPr algn="l" rtl="0" fontAlgn="b"/>
                      <a:r>
                        <a:rPr lang="en-US" sz="1200" u="none" strike="noStrike" dirty="0">
                          <a:effectLst/>
                          <a:latin typeface="+mn-lt"/>
                        </a:rPr>
                        <a:t>Ontologies, taxonomies, workflows</a:t>
                      </a:r>
                      <a:endParaRPr lang="en-US" sz="1200" b="0" i="0" u="none" strike="noStrike" dirty="0">
                        <a:solidFill>
                          <a:srgbClr val="000000"/>
                        </a:solidFill>
                        <a:effectLst/>
                        <a:latin typeface="+mn-lt"/>
                      </a:endParaRPr>
                    </a:p>
                  </a:txBody>
                  <a:tcPr marL="6170" marR="6170" marT="6170" marB="0" anchor="b"/>
                </a:tc>
                <a:tc>
                  <a:txBody>
                    <a:bodyPr/>
                    <a:lstStyle/>
                    <a:p>
                      <a:pPr algn="l" rtl="0" fontAlgn="b"/>
                      <a:r>
                        <a:rPr lang="en-US" sz="1200" u="none" strike="noStrike" dirty="0">
                          <a:effectLst/>
                          <a:latin typeface="+mn-lt"/>
                        </a:rPr>
                        <a:t>Knowledge graph, graph database</a:t>
                      </a:r>
                      <a:endParaRPr lang="en-US" sz="1200" b="0" i="0" u="none" strike="noStrike" dirty="0">
                        <a:solidFill>
                          <a:srgbClr val="000000"/>
                        </a:solidFill>
                        <a:effectLst/>
                        <a:latin typeface="+mn-lt"/>
                      </a:endParaRPr>
                    </a:p>
                  </a:txBody>
                  <a:tcPr marL="6170" marR="6170" marT="6170" marB="0" anchor="b"/>
                </a:tc>
                <a:tc>
                  <a:txBody>
                    <a:bodyPr/>
                    <a:lstStyle/>
                    <a:p>
                      <a:pPr algn="l" rtl="0" fontAlgn="ctr"/>
                      <a:r>
                        <a:rPr lang="en-US" sz="1200" u="none" strike="noStrike" dirty="0">
                          <a:effectLst/>
                          <a:latin typeface="+mn-lt"/>
                        </a:rPr>
                        <a:t>Low to Medium </a:t>
                      </a:r>
                      <a:endParaRPr lang="en-US" sz="1200" b="0" i="0" u="none" strike="noStrike" dirty="0">
                        <a:solidFill>
                          <a:srgbClr val="000000"/>
                        </a:solidFill>
                        <a:effectLst/>
                        <a:latin typeface="+mn-lt"/>
                      </a:endParaRPr>
                    </a:p>
                  </a:txBody>
                  <a:tcPr marL="6170" marR="6170" marT="6170" marB="0" anchor="ctr"/>
                </a:tc>
                <a:extLst>
                  <a:ext uri="{0D108BD9-81ED-4DB2-BD59-A6C34878D82A}">
                    <a16:rowId xmlns:a16="http://schemas.microsoft.com/office/drawing/2014/main" val="2852758082"/>
                  </a:ext>
                </a:extLst>
              </a:tr>
              <a:tr h="224940">
                <a:tc>
                  <a:txBody>
                    <a:bodyPr/>
                    <a:lstStyle/>
                    <a:p>
                      <a:pPr algn="l" fontAlgn="b"/>
                      <a:r>
                        <a:rPr lang="en-US" sz="1200" u="none" strike="noStrike" dirty="0">
                          <a:effectLst/>
                          <a:latin typeface="+mn-lt"/>
                        </a:rPr>
                        <a:t>Knowledge</a:t>
                      </a:r>
                      <a:endParaRPr lang="en-US" sz="1200" b="0" i="0" u="none" strike="noStrike" dirty="0">
                        <a:solidFill>
                          <a:srgbClr val="000000"/>
                        </a:solidFill>
                        <a:effectLst/>
                        <a:latin typeface="+mn-lt"/>
                      </a:endParaRPr>
                    </a:p>
                  </a:txBody>
                  <a:tcPr marL="6170" marR="6170" marT="6170" marB="0" anchor="b"/>
                </a:tc>
                <a:tc>
                  <a:txBody>
                    <a:bodyPr/>
                    <a:lstStyle/>
                    <a:p>
                      <a:pPr algn="l" rtl="0" fontAlgn="b"/>
                      <a:r>
                        <a:rPr lang="en-US" sz="1200" u="none" strike="noStrike" dirty="0">
                          <a:effectLst/>
                          <a:latin typeface="+mn-lt"/>
                        </a:rPr>
                        <a:t>Business rules</a:t>
                      </a:r>
                      <a:endParaRPr lang="en-US" sz="1200" b="0" i="0" u="none" strike="noStrike" dirty="0">
                        <a:solidFill>
                          <a:srgbClr val="000000"/>
                        </a:solidFill>
                        <a:effectLst/>
                        <a:latin typeface="+mn-lt"/>
                      </a:endParaRPr>
                    </a:p>
                  </a:txBody>
                  <a:tcPr marL="6170" marR="6170" marT="6170" marB="0" anchor="b"/>
                </a:tc>
                <a:tc>
                  <a:txBody>
                    <a:bodyPr/>
                    <a:lstStyle/>
                    <a:p>
                      <a:pPr algn="l" rtl="0" fontAlgn="b"/>
                      <a:r>
                        <a:rPr lang="en-US" sz="1200" u="none" strike="noStrike" dirty="0">
                          <a:effectLst/>
                          <a:latin typeface="+mn-lt"/>
                        </a:rPr>
                        <a:t>Rules engine, inference engine</a:t>
                      </a:r>
                      <a:endParaRPr lang="en-US" sz="1200" b="0" i="0" u="none" strike="noStrike" dirty="0">
                        <a:solidFill>
                          <a:srgbClr val="000000"/>
                        </a:solidFill>
                        <a:effectLst/>
                        <a:latin typeface="+mn-lt"/>
                      </a:endParaRPr>
                    </a:p>
                  </a:txBody>
                  <a:tcPr marL="6170" marR="6170" marT="6170" marB="0" anchor="b"/>
                </a:tc>
                <a:tc>
                  <a:txBody>
                    <a:bodyPr/>
                    <a:lstStyle/>
                    <a:p>
                      <a:pPr algn="l" rtl="0" fontAlgn="ctr"/>
                      <a:r>
                        <a:rPr lang="en-US" sz="1200" u="none" strike="noStrike" dirty="0">
                          <a:effectLst/>
                          <a:latin typeface="+mn-lt"/>
                        </a:rPr>
                        <a:t>Medium to High </a:t>
                      </a:r>
                      <a:endParaRPr lang="en-US" sz="1200" b="0" i="0" u="none" strike="noStrike" dirty="0">
                        <a:solidFill>
                          <a:srgbClr val="000000"/>
                        </a:solidFill>
                        <a:effectLst/>
                        <a:latin typeface="+mn-lt"/>
                      </a:endParaRPr>
                    </a:p>
                  </a:txBody>
                  <a:tcPr marL="6170" marR="6170" marT="6170" marB="0" anchor="ctr"/>
                </a:tc>
                <a:extLst>
                  <a:ext uri="{0D108BD9-81ED-4DB2-BD59-A6C34878D82A}">
                    <a16:rowId xmlns:a16="http://schemas.microsoft.com/office/drawing/2014/main" val="3952751214"/>
                  </a:ext>
                </a:extLst>
              </a:tr>
              <a:tr h="224940">
                <a:tc>
                  <a:txBody>
                    <a:bodyPr/>
                    <a:lstStyle/>
                    <a:p>
                      <a:pPr algn="l" fontAlgn="b"/>
                      <a:r>
                        <a:rPr lang="en-US" sz="1200" u="none" strike="noStrike" dirty="0">
                          <a:effectLst/>
                          <a:latin typeface="+mn-lt"/>
                        </a:rPr>
                        <a:t>Knowledge</a:t>
                      </a:r>
                      <a:endParaRPr lang="en-US" sz="1200" b="0" i="0" u="none" strike="noStrike" dirty="0">
                        <a:solidFill>
                          <a:srgbClr val="000000"/>
                        </a:solidFill>
                        <a:effectLst/>
                        <a:latin typeface="+mn-lt"/>
                      </a:endParaRPr>
                    </a:p>
                  </a:txBody>
                  <a:tcPr marL="6170" marR="6170" marT="6170" marB="0" anchor="b"/>
                </a:tc>
                <a:tc>
                  <a:txBody>
                    <a:bodyPr/>
                    <a:lstStyle/>
                    <a:p>
                      <a:pPr algn="l" rtl="0" fontAlgn="b"/>
                      <a:r>
                        <a:rPr lang="en-US" sz="1200" u="none" strike="noStrike" dirty="0">
                          <a:effectLst/>
                          <a:latin typeface="+mn-lt"/>
                        </a:rPr>
                        <a:t>Knowledge document</a:t>
                      </a:r>
                      <a:endParaRPr lang="en-US" sz="1200" b="0" i="0" u="none" strike="noStrike" dirty="0">
                        <a:solidFill>
                          <a:srgbClr val="000000"/>
                        </a:solidFill>
                        <a:effectLst/>
                        <a:latin typeface="+mn-lt"/>
                      </a:endParaRPr>
                    </a:p>
                  </a:txBody>
                  <a:tcPr marL="6170" marR="6170" marT="6170" marB="0" anchor="b"/>
                </a:tc>
                <a:tc>
                  <a:txBody>
                    <a:bodyPr/>
                    <a:lstStyle/>
                    <a:p>
                      <a:pPr algn="l" rtl="0" fontAlgn="b"/>
                      <a:r>
                        <a:rPr lang="en-US" sz="1200" u="none" strike="noStrike" dirty="0">
                          <a:effectLst/>
                          <a:latin typeface="+mn-lt"/>
                        </a:rPr>
                        <a:t>Knowledge management integration, information retrieval</a:t>
                      </a:r>
                      <a:endParaRPr lang="en-US" sz="1200" b="0" i="0" u="none" strike="noStrike" dirty="0">
                        <a:solidFill>
                          <a:srgbClr val="000000"/>
                        </a:solidFill>
                        <a:effectLst/>
                        <a:latin typeface="+mn-lt"/>
                      </a:endParaRPr>
                    </a:p>
                  </a:txBody>
                  <a:tcPr marL="6170" marR="6170" marT="6170" marB="0" anchor="b"/>
                </a:tc>
                <a:tc>
                  <a:txBody>
                    <a:bodyPr/>
                    <a:lstStyle/>
                    <a:p>
                      <a:pPr algn="l" rtl="0" fontAlgn="ctr"/>
                      <a:r>
                        <a:rPr lang="en-US" sz="1200" u="none" strike="noStrike" dirty="0">
                          <a:effectLst/>
                          <a:latin typeface="+mn-lt"/>
                        </a:rPr>
                        <a:t>Low</a:t>
                      </a:r>
                      <a:endParaRPr lang="en-US" sz="1200" b="0" i="0" u="none" strike="noStrike" dirty="0">
                        <a:solidFill>
                          <a:srgbClr val="000000"/>
                        </a:solidFill>
                        <a:effectLst/>
                        <a:latin typeface="+mn-lt"/>
                      </a:endParaRPr>
                    </a:p>
                  </a:txBody>
                  <a:tcPr marL="6170" marR="6170" marT="6170" marB="0" anchor="ctr"/>
                </a:tc>
                <a:extLst>
                  <a:ext uri="{0D108BD9-81ED-4DB2-BD59-A6C34878D82A}">
                    <a16:rowId xmlns:a16="http://schemas.microsoft.com/office/drawing/2014/main" val="2423403277"/>
                  </a:ext>
                </a:extLst>
              </a:tr>
              <a:tr h="224940">
                <a:tc>
                  <a:txBody>
                    <a:bodyPr/>
                    <a:lstStyle/>
                    <a:p>
                      <a:pPr algn="l" fontAlgn="b"/>
                      <a:r>
                        <a:rPr lang="en-US" sz="1200" u="none" strike="noStrike" dirty="0">
                          <a:effectLst/>
                          <a:latin typeface="+mn-lt"/>
                        </a:rPr>
                        <a:t>Knowledge</a:t>
                      </a:r>
                      <a:endParaRPr lang="en-US" sz="1200" b="0" i="0" u="none" strike="noStrike" dirty="0">
                        <a:solidFill>
                          <a:srgbClr val="000000"/>
                        </a:solidFill>
                        <a:effectLst/>
                        <a:latin typeface="+mn-lt"/>
                      </a:endParaRPr>
                    </a:p>
                  </a:txBody>
                  <a:tcPr marL="6170" marR="6170" marT="6170" marB="0" anchor="b"/>
                </a:tc>
                <a:tc>
                  <a:txBody>
                    <a:bodyPr/>
                    <a:lstStyle/>
                    <a:p>
                      <a:pPr algn="l" rtl="0" fontAlgn="b"/>
                      <a:r>
                        <a:rPr lang="en-US" sz="1200" u="none" strike="noStrike" dirty="0">
                          <a:effectLst/>
                          <a:latin typeface="+mn-lt"/>
                        </a:rPr>
                        <a:t>User-submitted data</a:t>
                      </a:r>
                      <a:endParaRPr lang="en-US" sz="1200" b="0" i="0" u="none" strike="noStrike" dirty="0">
                        <a:solidFill>
                          <a:srgbClr val="000000"/>
                        </a:solidFill>
                        <a:effectLst/>
                        <a:latin typeface="+mn-lt"/>
                      </a:endParaRPr>
                    </a:p>
                  </a:txBody>
                  <a:tcPr marL="6170" marR="6170" marT="6170" marB="0" anchor="b"/>
                </a:tc>
                <a:tc>
                  <a:txBody>
                    <a:bodyPr/>
                    <a:lstStyle/>
                    <a:p>
                      <a:pPr algn="l" rtl="0" fontAlgn="b"/>
                      <a:r>
                        <a:rPr lang="en-US" sz="1200" u="none" strike="noStrike" dirty="0">
                          <a:effectLst/>
                          <a:latin typeface="+mn-lt"/>
                        </a:rPr>
                        <a:t>Frames</a:t>
                      </a:r>
                      <a:endParaRPr lang="en-US" sz="1200" b="0" i="0" u="none" strike="noStrike" dirty="0">
                        <a:solidFill>
                          <a:srgbClr val="000000"/>
                        </a:solidFill>
                        <a:effectLst/>
                        <a:latin typeface="+mn-lt"/>
                      </a:endParaRPr>
                    </a:p>
                  </a:txBody>
                  <a:tcPr marL="6170" marR="6170" marT="6170" marB="0" anchor="b"/>
                </a:tc>
                <a:tc>
                  <a:txBody>
                    <a:bodyPr/>
                    <a:lstStyle/>
                    <a:p>
                      <a:pPr algn="l" rtl="0" fontAlgn="ctr"/>
                      <a:r>
                        <a:rPr lang="en-US" sz="1200" u="none" strike="noStrike" dirty="0">
                          <a:effectLst/>
                          <a:latin typeface="+mn-lt"/>
                        </a:rPr>
                        <a:t>Low</a:t>
                      </a:r>
                      <a:endParaRPr lang="en-US" sz="1200" b="0" i="0" u="none" strike="noStrike" dirty="0">
                        <a:solidFill>
                          <a:srgbClr val="000000"/>
                        </a:solidFill>
                        <a:effectLst/>
                        <a:latin typeface="+mn-lt"/>
                      </a:endParaRPr>
                    </a:p>
                  </a:txBody>
                  <a:tcPr marL="6170" marR="6170" marT="6170" marB="0" anchor="ctr"/>
                </a:tc>
                <a:extLst>
                  <a:ext uri="{0D108BD9-81ED-4DB2-BD59-A6C34878D82A}">
                    <a16:rowId xmlns:a16="http://schemas.microsoft.com/office/drawing/2014/main" val="10010"/>
                  </a:ext>
                </a:extLst>
              </a:tr>
              <a:tr h="224940">
                <a:tc>
                  <a:txBody>
                    <a:bodyPr/>
                    <a:lstStyle/>
                    <a:p>
                      <a:pPr algn="l" fontAlgn="b"/>
                      <a:r>
                        <a:rPr lang="en-US" sz="1200" u="none" strike="noStrike" dirty="0">
                          <a:effectLst/>
                          <a:latin typeface="+mn-lt"/>
                        </a:rPr>
                        <a:t>Knowledge</a:t>
                      </a:r>
                      <a:endParaRPr lang="en-US" sz="1200" b="0" i="0" u="none" strike="noStrike" dirty="0">
                        <a:solidFill>
                          <a:srgbClr val="000000"/>
                        </a:solidFill>
                        <a:effectLst/>
                        <a:latin typeface="+mn-lt"/>
                      </a:endParaRPr>
                    </a:p>
                  </a:txBody>
                  <a:tcPr marL="6170" marR="6170" marT="6170" marB="0" anchor="b"/>
                </a:tc>
                <a:tc>
                  <a:txBody>
                    <a:bodyPr/>
                    <a:lstStyle/>
                    <a:p>
                      <a:pPr algn="l" fontAlgn="b"/>
                      <a:r>
                        <a:rPr lang="en-US" sz="1200" u="none" strike="noStrike" dirty="0">
                          <a:effectLst/>
                          <a:latin typeface="+mn-lt"/>
                        </a:rPr>
                        <a:t>Existing Knowledge Base Gathered</a:t>
                      </a:r>
                      <a:endParaRPr lang="en-US" sz="1200" b="0" i="0" u="none" strike="noStrike" dirty="0">
                        <a:solidFill>
                          <a:srgbClr val="000000"/>
                        </a:solidFill>
                        <a:effectLst/>
                        <a:latin typeface="+mn-lt"/>
                      </a:endParaRPr>
                    </a:p>
                  </a:txBody>
                  <a:tcPr marL="6170" marR="6170" marT="6170" marB="0" anchor="b"/>
                </a:tc>
                <a:tc>
                  <a:txBody>
                    <a:bodyPr/>
                    <a:lstStyle/>
                    <a:p>
                      <a:pPr algn="l" fontAlgn="b"/>
                      <a:r>
                        <a:rPr lang="en-US" sz="1200" u="none" strike="noStrike" dirty="0">
                          <a:effectLst/>
                          <a:latin typeface="+mn-lt"/>
                        </a:rPr>
                        <a:t>Structured/Unstructured </a:t>
                      </a:r>
                      <a:endParaRPr lang="en-US" sz="1200" b="0" i="0" u="none" strike="noStrike" dirty="0">
                        <a:solidFill>
                          <a:srgbClr val="000000"/>
                        </a:solidFill>
                        <a:effectLst/>
                        <a:latin typeface="+mn-lt"/>
                      </a:endParaRPr>
                    </a:p>
                  </a:txBody>
                  <a:tcPr marL="6170" marR="6170" marT="6170" marB="0" anchor="b"/>
                </a:tc>
                <a:tc>
                  <a:txBody>
                    <a:bodyPr/>
                    <a:lstStyle/>
                    <a:p>
                      <a:pPr algn="l" fontAlgn="b"/>
                      <a:r>
                        <a:rPr lang="en-US" sz="1200" b="0" i="0" u="none" strike="noStrike" dirty="0">
                          <a:solidFill>
                            <a:schemeClr val="dk1"/>
                          </a:solidFill>
                          <a:effectLst/>
                          <a:latin typeface="+mn-lt"/>
                        </a:rPr>
                        <a:t>Low</a:t>
                      </a:r>
                      <a:r>
                        <a:rPr lang="en-US" sz="1200" b="0" i="0" u="none" strike="noStrike" baseline="0" dirty="0">
                          <a:solidFill>
                            <a:schemeClr val="dk1"/>
                          </a:solidFill>
                          <a:effectLst/>
                          <a:latin typeface="+mn-lt"/>
                        </a:rPr>
                        <a:t> to Med</a:t>
                      </a:r>
                      <a:endParaRPr lang="en-US" sz="1200" b="0" i="0" u="none" strike="noStrike" dirty="0">
                        <a:solidFill>
                          <a:srgbClr val="000000"/>
                        </a:solidFill>
                        <a:effectLst/>
                        <a:latin typeface="+mn-lt"/>
                      </a:endParaRPr>
                    </a:p>
                  </a:txBody>
                  <a:tcPr marL="6170" marR="6170" marT="6170" marB="0" anchor="b"/>
                </a:tc>
                <a:extLst>
                  <a:ext uri="{0D108BD9-81ED-4DB2-BD59-A6C34878D82A}">
                    <a16:rowId xmlns:a16="http://schemas.microsoft.com/office/drawing/2014/main" val="10011"/>
                  </a:ext>
                </a:extLst>
              </a:tr>
              <a:tr h="224940">
                <a:tc>
                  <a:txBody>
                    <a:bodyPr/>
                    <a:lstStyle/>
                    <a:p>
                      <a:pPr algn="l" fontAlgn="b"/>
                      <a:r>
                        <a:rPr lang="en-US" sz="1200" u="none" strike="noStrike" dirty="0">
                          <a:effectLst/>
                          <a:latin typeface="+mn-lt"/>
                        </a:rPr>
                        <a:t>Knowledge</a:t>
                      </a:r>
                      <a:endParaRPr lang="en-US" sz="1200" b="0" i="0" u="none" strike="noStrike" dirty="0">
                        <a:solidFill>
                          <a:srgbClr val="000000"/>
                        </a:solidFill>
                        <a:effectLst/>
                        <a:latin typeface="+mn-lt"/>
                      </a:endParaRPr>
                    </a:p>
                  </a:txBody>
                  <a:tcPr marL="6170" marR="6170" marT="6170" marB="0" anchor="b"/>
                </a:tc>
                <a:tc>
                  <a:txBody>
                    <a:bodyPr/>
                    <a:lstStyle/>
                    <a:p>
                      <a:pPr algn="l" fontAlgn="b"/>
                      <a:r>
                        <a:rPr lang="en-US" sz="1200" u="none" strike="noStrike" dirty="0">
                          <a:effectLst/>
                          <a:latin typeface="+mn-lt"/>
                        </a:rPr>
                        <a:t>Volume of business/Transcations </a:t>
                      </a:r>
                      <a:endParaRPr lang="en-US" sz="1200" b="0" i="0" u="none" strike="noStrike" dirty="0">
                        <a:solidFill>
                          <a:srgbClr val="000000"/>
                        </a:solidFill>
                        <a:effectLst/>
                        <a:latin typeface="+mn-lt"/>
                      </a:endParaRPr>
                    </a:p>
                  </a:txBody>
                  <a:tcPr marL="6170" marR="6170" marT="6170" marB="0" anchor="b"/>
                </a:tc>
                <a:tc>
                  <a:txBody>
                    <a:bodyPr/>
                    <a:lstStyle/>
                    <a:p>
                      <a:pPr algn="l" fontAlgn="b"/>
                      <a:r>
                        <a:rPr lang="en-US" sz="1200" u="none" strike="noStrike" dirty="0">
                          <a:effectLst/>
                          <a:latin typeface="+mn-lt"/>
                        </a:rPr>
                        <a:t>Database size / User Volumes </a:t>
                      </a:r>
                      <a:endParaRPr lang="en-US" sz="1200" b="0" i="0" u="none" strike="noStrike" dirty="0">
                        <a:solidFill>
                          <a:srgbClr val="000000"/>
                        </a:solidFill>
                        <a:effectLst/>
                        <a:latin typeface="+mn-lt"/>
                      </a:endParaRPr>
                    </a:p>
                  </a:txBody>
                  <a:tcPr marL="6170" marR="6170" marT="6170" marB="0" anchor="b"/>
                </a:tc>
                <a:tc>
                  <a:txBody>
                    <a:bodyPr/>
                    <a:lstStyle/>
                    <a:p>
                      <a:pPr algn="l" fontAlgn="b"/>
                      <a:r>
                        <a:rPr lang="en-US" sz="1200" b="0" i="0" u="none" strike="noStrike" dirty="0">
                          <a:solidFill>
                            <a:schemeClr val="dk1"/>
                          </a:solidFill>
                          <a:effectLst/>
                          <a:latin typeface="+mn-lt"/>
                        </a:rPr>
                        <a:t>Low</a:t>
                      </a:r>
                      <a:r>
                        <a:rPr lang="en-US" sz="1200" b="0" i="0" u="none" strike="noStrike" baseline="0" dirty="0">
                          <a:solidFill>
                            <a:schemeClr val="dk1"/>
                          </a:solidFill>
                          <a:effectLst/>
                          <a:latin typeface="+mn-lt"/>
                        </a:rPr>
                        <a:t> to High</a:t>
                      </a:r>
                      <a:endParaRPr lang="en-US" sz="1200" b="0" i="0" u="none" strike="noStrike" dirty="0">
                        <a:solidFill>
                          <a:srgbClr val="000000"/>
                        </a:solidFill>
                        <a:effectLst/>
                        <a:latin typeface="+mn-lt"/>
                      </a:endParaRPr>
                    </a:p>
                  </a:txBody>
                  <a:tcPr marL="6170" marR="6170" marT="6170" marB="0" anchor="b"/>
                </a:tc>
                <a:extLst>
                  <a:ext uri="{0D108BD9-81ED-4DB2-BD59-A6C34878D82A}">
                    <a16:rowId xmlns:a16="http://schemas.microsoft.com/office/drawing/2014/main" val="10012"/>
                  </a:ext>
                </a:extLst>
              </a:tr>
              <a:tr h="224940">
                <a:tc>
                  <a:txBody>
                    <a:bodyPr/>
                    <a:lstStyle/>
                    <a:p>
                      <a:pPr algn="l" fontAlgn="b"/>
                      <a:r>
                        <a:rPr lang="en-US" sz="1200" u="none" strike="noStrike" dirty="0">
                          <a:effectLst/>
                          <a:latin typeface="+mn-lt"/>
                        </a:rPr>
                        <a:t>Knowledge</a:t>
                      </a:r>
                      <a:endParaRPr lang="en-US" sz="1200" b="0" i="0" u="none" strike="noStrike" dirty="0">
                        <a:solidFill>
                          <a:srgbClr val="000000"/>
                        </a:solidFill>
                        <a:effectLst/>
                        <a:latin typeface="+mn-lt"/>
                      </a:endParaRPr>
                    </a:p>
                  </a:txBody>
                  <a:tcPr marL="6170" marR="6170" marT="6170" marB="0" anchor="b"/>
                </a:tc>
                <a:tc>
                  <a:txBody>
                    <a:bodyPr/>
                    <a:lstStyle/>
                    <a:p>
                      <a:pPr algn="l" fontAlgn="b"/>
                      <a:r>
                        <a:rPr lang="en-US" sz="1200" u="none" strike="noStrike" dirty="0">
                          <a:effectLst/>
                          <a:latin typeface="+mn-lt"/>
                        </a:rPr>
                        <a:t>Open or Closed Domain</a:t>
                      </a:r>
                      <a:endParaRPr lang="en-US" sz="1200" b="0" i="0" u="none" strike="noStrike" dirty="0">
                        <a:solidFill>
                          <a:srgbClr val="000000"/>
                        </a:solidFill>
                        <a:effectLst/>
                        <a:latin typeface="+mn-lt"/>
                      </a:endParaRPr>
                    </a:p>
                  </a:txBody>
                  <a:tcPr marL="6170" marR="6170" marT="6170" marB="0" anchor="b"/>
                </a:tc>
                <a:tc>
                  <a:txBody>
                    <a:bodyPr/>
                    <a:lstStyle/>
                    <a:p>
                      <a:pPr algn="l" fontAlgn="b"/>
                      <a:r>
                        <a:rPr lang="en-US" sz="1200" u="none" strike="noStrike" dirty="0">
                          <a:effectLst/>
                          <a:latin typeface="+mn-lt"/>
                        </a:rPr>
                        <a:t>Closed question domain, known audience</a:t>
                      </a:r>
                      <a:endParaRPr lang="en-US" sz="1200" b="0" i="0" u="none" strike="noStrike" dirty="0">
                        <a:solidFill>
                          <a:srgbClr val="000000"/>
                        </a:solidFill>
                        <a:effectLst/>
                        <a:latin typeface="+mn-lt"/>
                      </a:endParaRPr>
                    </a:p>
                  </a:txBody>
                  <a:tcPr marL="6170" marR="6170" marT="6170" marB="0" anchor="b"/>
                </a:tc>
                <a:tc>
                  <a:txBody>
                    <a:bodyPr/>
                    <a:lstStyle/>
                    <a:p>
                      <a:pPr algn="l" fontAlgn="b"/>
                      <a:r>
                        <a:rPr lang="en-US" sz="1200" u="none" strike="noStrike" dirty="0">
                          <a:effectLst/>
                          <a:latin typeface="+mn-lt"/>
                        </a:rPr>
                        <a:t>Low to High </a:t>
                      </a:r>
                      <a:endParaRPr lang="en-US" sz="1200" b="0" i="0" u="none" strike="noStrike" dirty="0">
                        <a:solidFill>
                          <a:srgbClr val="000000"/>
                        </a:solidFill>
                        <a:effectLst/>
                        <a:latin typeface="+mn-lt"/>
                      </a:endParaRPr>
                    </a:p>
                  </a:txBody>
                  <a:tcPr marL="6170" marR="6170" marT="6170" marB="0" anchor="b"/>
                </a:tc>
                <a:extLst>
                  <a:ext uri="{0D108BD9-81ED-4DB2-BD59-A6C34878D82A}">
                    <a16:rowId xmlns:a16="http://schemas.microsoft.com/office/drawing/2014/main" val="10013"/>
                  </a:ext>
                </a:extLst>
              </a:tr>
              <a:tr h="224940">
                <a:tc>
                  <a:txBody>
                    <a:bodyPr/>
                    <a:lstStyle/>
                    <a:p>
                      <a:pPr algn="l" fontAlgn="b"/>
                      <a:r>
                        <a:rPr lang="en-US" sz="1200" u="none" strike="noStrike" dirty="0">
                          <a:effectLst/>
                          <a:latin typeface="+mn-lt"/>
                        </a:rPr>
                        <a:t>Work</a:t>
                      </a:r>
                      <a:endParaRPr lang="en-US" sz="1200" b="0" i="0" u="none" strike="noStrike" dirty="0">
                        <a:solidFill>
                          <a:srgbClr val="000000"/>
                        </a:solidFill>
                        <a:effectLst/>
                        <a:latin typeface="+mn-lt"/>
                      </a:endParaRPr>
                    </a:p>
                  </a:txBody>
                  <a:tcPr marL="6170" marR="6170" marT="6170" marB="0" anchor="b"/>
                </a:tc>
                <a:tc>
                  <a:txBody>
                    <a:bodyPr/>
                    <a:lstStyle/>
                    <a:p>
                      <a:pPr algn="l" rtl="0" fontAlgn="b"/>
                      <a:r>
                        <a:rPr lang="en-US" sz="1200" u="none" strike="noStrike" dirty="0">
                          <a:effectLst/>
                          <a:latin typeface="+mn-lt"/>
                        </a:rPr>
                        <a:t>Tiering, escalations</a:t>
                      </a:r>
                      <a:endParaRPr lang="en-US" sz="1200" b="0" i="0" u="none" strike="noStrike" dirty="0">
                        <a:solidFill>
                          <a:srgbClr val="000000"/>
                        </a:solidFill>
                        <a:effectLst/>
                        <a:latin typeface="+mn-lt"/>
                      </a:endParaRPr>
                    </a:p>
                  </a:txBody>
                  <a:tcPr marL="6170" marR="6170" marT="6170" marB="0" anchor="b"/>
                </a:tc>
                <a:tc>
                  <a:txBody>
                    <a:bodyPr/>
                    <a:lstStyle/>
                    <a:p>
                      <a:pPr algn="l" rtl="0" fontAlgn="b"/>
                      <a:r>
                        <a:rPr lang="en-US" sz="1200" u="none" strike="noStrike" dirty="0">
                          <a:effectLst/>
                          <a:latin typeface="+mn-lt"/>
                        </a:rPr>
                        <a:t>Live chat handoff and interface for agents</a:t>
                      </a:r>
                      <a:endParaRPr lang="en-US" sz="1200" b="0" i="0" u="none" strike="noStrike" dirty="0">
                        <a:solidFill>
                          <a:srgbClr val="000000"/>
                        </a:solidFill>
                        <a:effectLst/>
                        <a:latin typeface="+mn-lt"/>
                      </a:endParaRPr>
                    </a:p>
                  </a:txBody>
                  <a:tcPr marL="6170" marR="6170" marT="6170" marB="0" anchor="b"/>
                </a:tc>
                <a:tc>
                  <a:txBody>
                    <a:bodyPr/>
                    <a:lstStyle/>
                    <a:p>
                      <a:pPr algn="l" rtl="0" fontAlgn="ctr"/>
                      <a:r>
                        <a:rPr lang="en-US" sz="1200" u="none" strike="noStrike" dirty="0">
                          <a:effectLst/>
                          <a:latin typeface="+mn-lt"/>
                        </a:rPr>
                        <a:t>High</a:t>
                      </a:r>
                      <a:endParaRPr lang="en-US" sz="1200" b="0" i="0" u="none" strike="noStrike" dirty="0">
                        <a:solidFill>
                          <a:srgbClr val="000000"/>
                        </a:solidFill>
                        <a:effectLst/>
                        <a:latin typeface="+mn-lt"/>
                      </a:endParaRPr>
                    </a:p>
                  </a:txBody>
                  <a:tcPr marL="6170" marR="6170" marT="6170" marB="0" anchor="ctr"/>
                </a:tc>
                <a:extLst>
                  <a:ext uri="{0D108BD9-81ED-4DB2-BD59-A6C34878D82A}">
                    <a16:rowId xmlns:a16="http://schemas.microsoft.com/office/drawing/2014/main" val="10014"/>
                  </a:ext>
                </a:extLst>
              </a:tr>
              <a:tr h="224940">
                <a:tc>
                  <a:txBody>
                    <a:bodyPr/>
                    <a:lstStyle/>
                    <a:p>
                      <a:pPr algn="l" fontAlgn="b"/>
                      <a:r>
                        <a:rPr lang="en-US" sz="1200" u="none" strike="noStrike" dirty="0">
                          <a:effectLst/>
                          <a:latin typeface="+mn-lt"/>
                        </a:rPr>
                        <a:t>Work</a:t>
                      </a:r>
                      <a:endParaRPr lang="en-US" sz="1200" b="0" i="0" u="none" strike="noStrike" dirty="0">
                        <a:solidFill>
                          <a:srgbClr val="000000"/>
                        </a:solidFill>
                        <a:effectLst/>
                        <a:latin typeface="+mn-lt"/>
                      </a:endParaRPr>
                    </a:p>
                  </a:txBody>
                  <a:tcPr marL="6170" marR="6170" marT="6170" marB="0" anchor="b"/>
                </a:tc>
                <a:tc>
                  <a:txBody>
                    <a:bodyPr/>
                    <a:lstStyle/>
                    <a:p>
                      <a:pPr algn="l" fontAlgn="b"/>
                      <a:r>
                        <a:rPr lang="en-US" sz="1200" u="none" strike="noStrike" dirty="0">
                          <a:effectLst/>
                          <a:latin typeface="+mn-lt"/>
                        </a:rPr>
                        <a:t>Performance Monitoring (Control) </a:t>
                      </a:r>
                      <a:endParaRPr lang="en-US" sz="1200" b="0" i="0" u="none" strike="noStrike" dirty="0">
                        <a:solidFill>
                          <a:srgbClr val="000000"/>
                        </a:solidFill>
                        <a:effectLst/>
                        <a:latin typeface="+mn-lt"/>
                      </a:endParaRPr>
                    </a:p>
                  </a:txBody>
                  <a:tcPr marL="6170" marR="6170" marT="6170" marB="0" anchor="b"/>
                </a:tc>
                <a:tc>
                  <a:txBody>
                    <a:bodyPr/>
                    <a:lstStyle/>
                    <a:p>
                      <a:pPr algn="l" fontAlgn="b"/>
                      <a:r>
                        <a:rPr lang="en-US" sz="1200" u="none" strike="noStrike" dirty="0">
                          <a:effectLst/>
                          <a:latin typeface="+mn-lt"/>
                        </a:rPr>
                        <a:t>High reliability required, SLA’s, QoS</a:t>
                      </a:r>
                      <a:endParaRPr lang="en-US" sz="1200" b="0" i="0" u="none" strike="noStrike" dirty="0">
                        <a:solidFill>
                          <a:srgbClr val="000000"/>
                        </a:solidFill>
                        <a:effectLst/>
                        <a:latin typeface="+mn-lt"/>
                      </a:endParaRPr>
                    </a:p>
                  </a:txBody>
                  <a:tcPr marL="6170" marR="6170" marT="6170" marB="0" anchor="b"/>
                </a:tc>
                <a:tc>
                  <a:txBody>
                    <a:bodyPr/>
                    <a:lstStyle/>
                    <a:p>
                      <a:pPr algn="l" fontAlgn="b"/>
                      <a:r>
                        <a:rPr lang="en-US" sz="1200" u="none" strike="noStrike" dirty="0">
                          <a:effectLst/>
                          <a:latin typeface="+mn-lt"/>
                        </a:rPr>
                        <a:t>Low to High</a:t>
                      </a:r>
                      <a:endParaRPr lang="en-US" sz="1200" b="0" i="0" u="none" strike="noStrike" dirty="0">
                        <a:solidFill>
                          <a:srgbClr val="000000"/>
                        </a:solidFill>
                        <a:effectLst/>
                        <a:latin typeface="+mn-lt"/>
                      </a:endParaRPr>
                    </a:p>
                  </a:txBody>
                  <a:tcPr marL="6170" marR="6170" marT="6170" marB="0" anchor="b"/>
                </a:tc>
                <a:extLst>
                  <a:ext uri="{0D108BD9-81ED-4DB2-BD59-A6C34878D82A}">
                    <a16:rowId xmlns:a16="http://schemas.microsoft.com/office/drawing/2014/main" val="10015"/>
                  </a:ext>
                </a:extLst>
              </a:tr>
              <a:tr h="224940">
                <a:tc>
                  <a:txBody>
                    <a:bodyPr/>
                    <a:lstStyle/>
                    <a:p>
                      <a:pPr algn="l" fontAlgn="b"/>
                      <a:r>
                        <a:rPr lang="en-US" sz="1200" u="none" strike="noStrike" dirty="0">
                          <a:effectLst/>
                          <a:latin typeface="+mn-lt"/>
                        </a:rPr>
                        <a:t>Work</a:t>
                      </a:r>
                      <a:endParaRPr lang="en-US" sz="1200" b="0" i="0" u="none" strike="noStrike" dirty="0">
                        <a:solidFill>
                          <a:srgbClr val="000000"/>
                        </a:solidFill>
                        <a:effectLst/>
                        <a:latin typeface="+mn-lt"/>
                      </a:endParaRPr>
                    </a:p>
                  </a:txBody>
                  <a:tcPr marL="6170" marR="6170" marT="6170" marB="0" anchor="b"/>
                </a:tc>
                <a:tc>
                  <a:txBody>
                    <a:bodyPr/>
                    <a:lstStyle/>
                    <a:p>
                      <a:pPr algn="l" fontAlgn="b"/>
                      <a:r>
                        <a:rPr lang="en-US" sz="1200" u="none" strike="noStrike" dirty="0">
                          <a:effectLst/>
                          <a:latin typeface="+mn-lt"/>
                        </a:rPr>
                        <a:t>Internal or Consumer Facing </a:t>
                      </a:r>
                      <a:endParaRPr lang="en-US" sz="1200" b="0" i="0" u="none" strike="noStrike" dirty="0">
                        <a:solidFill>
                          <a:srgbClr val="000000"/>
                        </a:solidFill>
                        <a:effectLst/>
                        <a:latin typeface="+mn-lt"/>
                      </a:endParaRPr>
                    </a:p>
                  </a:txBody>
                  <a:tcPr marL="6170" marR="6170" marT="6170" marB="0" anchor="b"/>
                </a:tc>
                <a:tc>
                  <a:txBody>
                    <a:bodyPr/>
                    <a:lstStyle/>
                    <a:p>
                      <a:pPr algn="l" fontAlgn="b"/>
                      <a:r>
                        <a:rPr lang="en-US" sz="1200" u="none" strike="noStrike" dirty="0">
                          <a:effectLst/>
                          <a:latin typeface="+mn-lt"/>
                        </a:rPr>
                        <a:t>High Gloss External Customer or internal delivery only </a:t>
                      </a:r>
                      <a:endParaRPr lang="en-US" sz="1200" b="0" i="0" u="none" strike="noStrike" dirty="0">
                        <a:solidFill>
                          <a:srgbClr val="000000"/>
                        </a:solidFill>
                        <a:effectLst/>
                        <a:latin typeface="+mn-lt"/>
                      </a:endParaRPr>
                    </a:p>
                  </a:txBody>
                  <a:tcPr marL="6170" marR="6170" marT="6170" marB="0" anchor="b"/>
                </a:tc>
                <a:tc>
                  <a:txBody>
                    <a:bodyPr/>
                    <a:lstStyle/>
                    <a:p>
                      <a:pPr algn="l" fontAlgn="b"/>
                      <a:r>
                        <a:rPr lang="en-US" sz="1200" b="0" i="0" u="none" strike="noStrike" dirty="0">
                          <a:solidFill>
                            <a:schemeClr val="dk1"/>
                          </a:solidFill>
                          <a:effectLst/>
                          <a:latin typeface="+mn-lt"/>
                        </a:rPr>
                        <a:t>Low</a:t>
                      </a:r>
                      <a:r>
                        <a:rPr lang="en-US" sz="1200" b="0" i="0" u="none" strike="noStrike" baseline="0" dirty="0">
                          <a:solidFill>
                            <a:schemeClr val="dk1"/>
                          </a:solidFill>
                          <a:effectLst/>
                          <a:latin typeface="+mn-lt"/>
                        </a:rPr>
                        <a:t> to High</a:t>
                      </a:r>
                      <a:endParaRPr lang="en-US" sz="1200" b="0" i="0" u="none" strike="noStrike" dirty="0">
                        <a:solidFill>
                          <a:srgbClr val="000000"/>
                        </a:solidFill>
                        <a:effectLst/>
                        <a:latin typeface="+mn-lt"/>
                      </a:endParaRPr>
                    </a:p>
                  </a:txBody>
                  <a:tcPr marL="6170" marR="6170" marT="6170" marB="0" anchor="b"/>
                </a:tc>
                <a:extLst>
                  <a:ext uri="{0D108BD9-81ED-4DB2-BD59-A6C34878D82A}">
                    <a16:rowId xmlns:a16="http://schemas.microsoft.com/office/drawing/2014/main" val="10016"/>
                  </a:ext>
                </a:extLst>
              </a:tr>
              <a:tr h="212776">
                <a:tc>
                  <a:txBody>
                    <a:bodyPr/>
                    <a:lstStyle/>
                    <a:p>
                      <a:pPr algn="l" fontAlgn="b"/>
                      <a:r>
                        <a:rPr lang="en-US" sz="1200" u="none" strike="noStrike" dirty="0">
                          <a:effectLst/>
                          <a:latin typeface="+mn-lt"/>
                        </a:rPr>
                        <a:t>Work </a:t>
                      </a:r>
                      <a:endParaRPr lang="en-US" sz="1200" b="0" i="0" u="none" strike="noStrike" dirty="0">
                        <a:solidFill>
                          <a:srgbClr val="000000"/>
                        </a:solidFill>
                        <a:effectLst/>
                        <a:latin typeface="+mn-lt"/>
                      </a:endParaRPr>
                    </a:p>
                  </a:txBody>
                  <a:tcPr marL="6170" marR="6170" marT="6170" marB="0" anchor="b"/>
                </a:tc>
                <a:tc>
                  <a:txBody>
                    <a:bodyPr/>
                    <a:lstStyle/>
                    <a:p>
                      <a:pPr algn="l" fontAlgn="b"/>
                      <a:r>
                        <a:rPr lang="en-US" sz="1200" u="none" strike="noStrike" dirty="0">
                          <a:effectLst/>
                          <a:latin typeface="+mn-lt"/>
                        </a:rPr>
                        <a:t>Next Best Action </a:t>
                      </a:r>
                      <a:endParaRPr lang="en-US" sz="1200" b="0" i="0" u="none" strike="noStrike" dirty="0">
                        <a:solidFill>
                          <a:srgbClr val="000000"/>
                        </a:solidFill>
                        <a:effectLst/>
                        <a:latin typeface="+mn-lt"/>
                      </a:endParaRPr>
                    </a:p>
                  </a:txBody>
                  <a:tcPr marL="6170" marR="6170" marT="6170" marB="0" anchor="b"/>
                </a:tc>
                <a:tc>
                  <a:txBody>
                    <a:bodyPr/>
                    <a:lstStyle/>
                    <a:p>
                      <a:pPr algn="l" fontAlgn="b"/>
                      <a:r>
                        <a:rPr lang="en-US" sz="1200" u="none" strike="noStrike" dirty="0">
                          <a:effectLst/>
                          <a:latin typeface="+mn-lt"/>
                        </a:rPr>
                        <a:t>Read or Write Database operations </a:t>
                      </a:r>
                      <a:endParaRPr lang="en-US" sz="1200" b="0" i="0" u="none" strike="noStrike" dirty="0">
                        <a:solidFill>
                          <a:srgbClr val="000000"/>
                        </a:solidFill>
                        <a:effectLst/>
                        <a:latin typeface="+mn-lt"/>
                      </a:endParaRPr>
                    </a:p>
                  </a:txBody>
                  <a:tcPr marL="6170" marR="6170" marT="6170" marB="0" anchor="b"/>
                </a:tc>
                <a:tc>
                  <a:txBody>
                    <a:bodyPr/>
                    <a:lstStyle/>
                    <a:p>
                      <a:pPr algn="l" fontAlgn="b"/>
                      <a:r>
                        <a:rPr lang="en-US" sz="1200" u="none" strike="noStrike" dirty="0">
                          <a:effectLst/>
                          <a:latin typeface="+mn-lt"/>
                        </a:rPr>
                        <a:t>Low to Medium </a:t>
                      </a:r>
                      <a:endParaRPr lang="en-US" sz="1200" b="0" i="0" u="none" strike="noStrike" dirty="0">
                        <a:solidFill>
                          <a:srgbClr val="000000"/>
                        </a:solidFill>
                        <a:effectLst/>
                        <a:latin typeface="+mn-lt"/>
                      </a:endParaRPr>
                    </a:p>
                  </a:txBody>
                  <a:tcPr marL="6170" marR="6170" marT="6170" marB="0" anchor="b"/>
                </a:tc>
                <a:extLst>
                  <a:ext uri="{0D108BD9-81ED-4DB2-BD59-A6C34878D82A}">
                    <a16:rowId xmlns:a16="http://schemas.microsoft.com/office/drawing/2014/main" val="10017"/>
                  </a:ext>
                </a:extLst>
              </a:tr>
              <a:tr h="224940">
                <a:tc>
                  <a:txBody>
                    <a:bodyPr/>
                    <a:lstStyle/>
                    <a:p>
                      <a:pPr algn="l" fontAlgn="b"/>
                      <a:r>
                        <a:rPr lang="en-US" sz="1200" u="none" strike="noStrike" dirty="0">
                          <a:effectLst/>
                          <a:latin typeface="+mn-lt"/>
                        </a:rPr>
                        <a:t>Work</a:t>
                      </a:r>
                      <a:endParaRPr lang="en-US" sz="1200" b="0" i="0" u="none" strike="noStrike" dirty="0">
                        <a:solidFill>
                          <a:srgbClr val="000000"/>
                        </a:solidFill>
                        <a:effectLst/>
                        <a:latin typeface="+mn-lt"/>
                      </a:endParaRPr>
                    </a:p>
                  </a:txBody>
                  <a:tcPr marL="6170" marR="6170" marT="6170" marB="0" anchor="b"/>
                </a:tc>
                <a:tc>
                  <a:txBody>
                    <a:bodyPr/>
                    <a:lstStyle/>
                    <a:p>
                      <a:pPr algn="l" fontAlgn="b"/>
                      <a:r>
                        <a:rPr lang="en-US" sz="1200" u="none" strike="noStrike" dirty="0">
                          <a:effectLst/>
                          <a:latin typeface="+mn-lt"/>
                        </a:rPr>
                        <a:t>Language Support </a:t>
                      </a:r>
                      <a:endParaRPr lang="en-US" sz="1200" b="0" i="0" u="none" strike="noStrike" dirty="0">
                        <a:solidFill>
                          <a:srgbClr val="000000"/>
                        </a:solidFill>
                        <a:effectLst/>
                        <a:latin typeface="+mn-lt"/>
                      </a:endParaRPr>
                    </a:p>
                  </a:txBody>
                  <a:tcPr marL="6170" marR="6170" marT="6170" marB="0" anchor="b"/>
                </a:tc>
                <a:tc>
                  <a:txBody>
                    <a:bodyPr/>
                    <a:lstStyle/>
                    <a:p>
                      <a:pPr algn="l" fontAlgn="b"/>
                      <a:r>
                        <a:rPr lang="en-US" sz="1200" u="none" strike="noStrike" dirty="0">
                          <a:effectLst/>
                          <a:latin typeface="+mn-lt"/>
                        </a:rPr>
                        <a:t>English Only, Top 5 to Afrikaans </a:t>
                      </a:r>
                      <a:endParaRPr lang="en-US" sz="1200" b="0" i="0" u="none" strike="noStrike" dirty="0">
                        <a:solidFill>
                          <a:srgbClr val="000000"/>
                        </a:solidFill>
                        <a:effectLst/>
                        <a:latin typeface="+mn-lt"/>
                      </a:endParaRPr>
                    </a:p>
                  </a:txBody>
                  <a:tcPr marL="6170" marR="6170" marT="6170" marB="0" anchor="b"/>
                </a:tc>
                <a:tc>
                  <a:txBody>
                    <a:bodyPr/>
                    <a:lstStyle/>
                    <a:p>
                      <a:pPr algn="l" fontAlgn="b"/>
                      <a:r>
                        <a:rPr lang="en-US" sz="1200" u="none" strike="noStrike" dirty="0">
                          <a:effectLst/>
                          <a:latin typeface="+mn-lt"/>
                        </a:rPr>
                        <a:t>Low to Hard</a:t>
                      </a:r>
                      <a:endParaRPr lang="en-US" sz="1200" b="0" i="0" u="none" strike="noStrike" dirty="0">
                        <a:solidFill>
                          <a:srgbClr val="000000"/>
                        </a:solidFill>
                        <a:effectLst/>
                        <a:latin typeface="+mn-lt"/>
                      </a:endParaRPr>
                    </a:p>
                  </a:txBody>
                  <a:tcPr marL="6170" marR="6170" marT="6170" marB="0" anchor="b"/>
                </a:tc>
                <a:extLst>
                  <a:ext uri="{0D108BD9-81ED-4DB2-BD59-A6C34878D82A}">
                    <a16:rowId xmlns:a16="http://schemas.microsoft.com/office/drawing/2014/main" val="10018"/>
                  </a:ext>
                </a:extLst>
              </a:tr>
              <a:tr h="224940">
                <a:tc>
                  <a:txBody>
                    <a:bodyPr/>
                    <a:lstStyle/>
                    <a:p>
                      <a:pPr algn="l" fontAlgn="b"/>
                      <a:r>
                        <a:rPr lang="en-US" sz="1200" u="none" strike="noStrike" dirty="0">
                          <a:effectLst/>
                          <a:latin typeface="+mn-lt"/>
                        </a:rPr>
                        <a:t>Work</a:t>
                      </a:r>
                      <a:endParaRPr lang="en-US" sz="1200" b="0" i="0" u="none" strike="noStrike" dirty="0">
                        <a:solidFill>
                          <a:srgbClr val="000000"/>
                        </a:solidFill>
                        <a:effectLst/>
                        <a:latin typeface="+mn-lt"/>
                      </a:endParaRPr>
                    </a:p>
                  </a:txBody>
                  <a:tcPr marL="6170" marR="6170" marT="6170" marB="0" anchor="b"/>
                </a:tc>
                <a:tc>
                  <a:txBody>
                    <a:bodyPr/>
                    <a:lstStyle/>
                    <a:p>
                      <a:pPr algn="l" fontAlgn="b"/>
                      <a:r>
                        <a:rPr lang="en-US" sz="1200" u="none" strike="noStrike" dirty="0">
                          <a:effectLst/>
                          <a:latin typeface="+mn-lt"/>
                        </a:rPr>
                        <a:t>Personalization </a:t>
                      </a:r>
                      <a:endParaRPr lang="en-US" sz="1200" b="0" i="0" u="none" strike="noStrike" dirty="0">
                        <a:solidFill>
                          <a:srgbClr val="000000"/>
                        </a:solidFill>
                        <a:effectLst/>
                        <a:latin typeface="+mn-lt"/>
                      </a:endParaRPr>
                    </a:p>
                  </a:txBody>
                  <a:tcPr marL="6170" marR="6170" marT="6170" marB="0" anchor="b"/>
                </a:tc>
                <a:tc>
                  <a:txBody>
                    <a:bodyPr/>
                    <a:lstStyle/>
                    <a:p>
                      <a:pPr algn="l" fontAlgn="b"/>
                      <a:r>
                        <a:rPr lang="en-US" sz="1200" u="none" strike="noStrike" dirty="0">
                          <a:effectLst/>
                          <a:latin typeface="+mn-lt"/>
                        </a:rPr>
                        <a:t>Sentiment Analysis, Recognition </a:t>
                      </a:r>
                      <a:endParaRPr lang="en-US" sz="1200" b="0" i="0" u="none" strike="noStrike" dirty="0">
                        <a:solidFill>
                          <a:srgbClr val="000000"/>
                        </a:solidFill>
                        <a:effectLst/>
                        <a:latin typeface="+mn-lt"/>
                      </a:endParaRPr>
                    </a:p>
                  </a:txBody>
                  <a:tcPr marL="6170" marR="6170" marT="6170" marB="0" anchor="b"/>
                </a:tc>
                <a:tc>
                  <a:txBody>
                    <a:bodyPr/>
                    <a:lstStyle/>
                    <a:p>
                      <a:pPr algn="l" fontAlgn="b"/>
                      <a:r>
                        <a:rPr lang="en-US" sz="1200" u="none" strike="noStrike" dirty="0">
                          <a:effectLst/>
                          <a:latin typeface="+mn-lt"/>
                        </a:rPr>
                        <a:t>Medium to High </a:t>
                      </a:r>
                      <a:endParaRPr lang="en-US" sz="1200" b="0" i="0" u="none" strike="noStrike" dirty="0">
                        <a:solidFill>
                          <a:srgbClr val="000000"/>
                        </a:solidFill>
                        <a:effectLst/>
                        <a:latin typeface="+mn-lt"/>
                      </a:endParaRPr>
                    </a:p>
                  </a:txBody>
                  <a:tcPr marL="6170" marR="6170" marT="6170" marB="0" anchor="b"/>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654786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83E5D9-65C7-4473-A8B1-FECC83E6FBE5}"/>
              </a:ext>
            </a:extLst>
          </p:cNvPr>
          <p:cNvSpPr>
            <a:spLocks noGrp="1"/>
          </p:cNvSpPr>
          <p:nvPr>
            <p:ph type="sldNum" sz="quarter" idx="12"/>
          </p:nvPr>
        </p:nvSpPr>
        <p:spPr/>
        <p:txBody>
          <a:bodyPr/>
          <a:lstStyle/>
          <a:p>
            <a:fld id="{0D558541-60C9-42A2-8392-FF12533A6B7A}" type="slidenum">
              <a:rPr lang="en-US" smtClean="0"/>
              <a:pPr/>
              <a:t>23</a:t>
            </a:fld>
            <a:endParaRPr lang="en-US" dirty="0"/>
          </a:p>
        </p:txBody>
      </p:sp>
      <p:sp>
        <p:nvSpPr>
          <p:cNvPr id="3" name="Title 2">
            <a:extLst>
              <a:ext uri="{FF2B5EF4-FFF2-40B4-BE49-F238E27FC236}">
                <a16:creationId xmlns:a16="http://schemas.microsoft.com/office/drawing/2014/main" id="{656B1D40-B553-47B7-92F7-09B079FA5837}"/>
              </a:ext>
            </a:extLst>
          </p:cNvPr>
          <p:cNvSpPr>
            <a:spLocks noGrp="1"/>
          </p:cNvSpPr>
          <p:nvPr>
            <p:ph type="title"/>
          </p:nvPr>
        </p:nvSpPr>
        <p:spPr>
          <a:xfrm>
            <a:off x="345017" y="332076"/>
            <a:ext cx="10882963" cy="776139"/>
          </a:xfrm>
        </p:spPr>
        <p:txBody>
          <a:bodyPr/>
          <a:lstStyle/>
          <a:p>
            <a:r>
              <a:rPr lang="en-US" dirty="0"/>
              <a:t>Technology considerations</a:t>
            </a:r>
          </a:p>
        </p:txBody>
      </p:sp>
      <p:pic>
        <p:nvPicPr>
          <p:cNvPr id="7" name="Picture 6">
            <a:extLst>
              <a:ext uri="{FF2B5EF4-FFF2-40B4-BE49-F238E27FC236}">
                <a16:creationId xmlns:a16="http://schemas.microsoft.com/office/drawing/2014/main" id="{4B36A979-CC7D-435E-B3B2-FC6C48F01325}"/>
              </a:ext>
            </a:extLst>
          </p:cNvPr>
          <p:cNvPicPr>
            <a:picLocks noChangeAspect="1"/>
          </p:cNvPicPr>
          <p:nvPr/>
        </p:nvPicPr>
        <p:blipFill>
          <a:blip r:embed="rId2"/>
          <a:stretch>
            <a:fillRect/>
          </a:stretch>
        </p:blipFill>
        <p:spPr>
          <a:xfrm>
            <a:off x="122947" y="800833"/>
            <a:ext cx="7458312" cy="5788844"/>
          </a:xfrm>
          <a:prstGeom prst="rect">
            <a:avLst/>
          </a:prstGeom>
        </p:spPr>
      </p:pic>
      <p:sp>
        <p:nvSpPr>
          <p:cNvPr id="8" name="Rectangle 7">
            <a:extLst>
              <a:ext uri="{FF2B5EF4-FFF2-40B4-BE49-F238E27FC236}">
                <a16:creationId xmlns:a16="http://schemas.microsoft.com/office/drawing/2014/main" id="{AC9DD2D1-F166-4A54-B576-148D7ED0EF45}"/>
              </a:ext>
            </a:extLst>
          </p:cNvPr>
          <p:cNvSpPr/>
          <p:nvPr/>
        </p:nvSpPr>
        <p:spPr>
          <a:xfrm>
            <a:off x="5977218" y="1270747"/>
            <a:ext cx="2400300" cy="9345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10" name="Content Placeholder 4">
            <a:extLst>
              <a:ext uri="{FF2B5EF4-FFF2-40B4-BE49-F238E27FC236}">
                <a16:creationId xmlns:a16="http://schemas.microsoft.com/office/drawing/2014/main" id="{F23C42AA-94B7-45B6-8467-0EFBA387BC4D}"/>
              </a:ext>
            </a:extLst>
          </p:cNvPr>
          <p:cNvGraphicFramePr>
            <a:graphicFrameLocks/>
          </p:cNvGraphicFramePr>
          <p:nvPr>
            <p:extLst>
              <p:ext uri="{D42A27DB-BD31-4B8C-83A1-F6EECF244321}">
                <p14:modId xmlns:p14="http://schemas.microsoft.com/office/powerpoint/2010/main" val="2621158718"/>
              </p:ext>
            </p:extLst>
          </p:nvPr>
        </p:nvGraphicFramePr>
        <p:xfrm>
          <a:off x="6853210" y="3614567"/>
          <a:ext cx="4762939" cy="1807845"/>
        </p:xfrm>
        <a:graphic>
          <a:graphicData uri="http://schemas.openxmlformats.org/drawingml/2006/table">
            <a:tbl>
              <a:tblPr firstRow="1" bandRow="1">
                <a:tableStyleId>{3B4B98B0-60AC-42C2-AFA5-B58CD77FA1E5}</a:tableStyleId>
              </a:tblPr>
              <a:tblGrid>
                <a:gridCol w="1281569">
                  <a:extLst>
                    <a:ext uri="{9D8B030D-6E8A-4147-A177-3AD203B41FA5}">
                      <a16:colId xmlns:a16="http://schemas.microsoft.com/office/drawing/2014/main" val="573769428"/>
                    </a:ext>
                  </a:extLst>
                </a:gridCol>
                <a:gridCol w="1499761">
                  <a:extLst>
                    <a:ext uri="{9D8B030D-6E8A-4147-A177-3AD203B41FA5}">
                      <a16:colId xmlns:a16="http://schemas.microsoft.com/office/drawing/2014/main" val="1267817610"/>
                    </a:ext>
                  </a:extLst>
                </a:gridCol>
                <a:gridCol w="1981609">
                  <a:extLst>
                    <a:ext uri="{9D8B030D-6E8A-4147-A177-3AD203B41FA5}">
                      <a16:colId xmlns:a16="http://schemas.microsoft.com/office/drawing/2014/main" val="1772052490"/>
                    </a:ext>
                  </a:extLst>
                </a:gridCol>
              </a:tblGrid>
              <a:tr h="328134">
                <a:tc>
                  <a:txBody>
                    <a:bodyPr/>
                    <a:lstStyle/>
                    <a:p>
                      <a:r>
                        <a:rPr lang="en-US" sz="1400" dirty="0"/>
                        <a:t>Data Security</a:t>
                      </a:r>
                    </a:p>
                  </a:txBody>
                  <a:tcPr/>
                </a:tc>
                <a:tc>
                  <a:txBody>
                    <a:bodyPr/>
                    <a:lstStyle/>
                    <a:p>
                      <a:endParaRPr lang="en-US" sz="1400" dirty="0"/>
                    </a:p>
                    <a:p>
                      <a:r>
                        <a:rPr lang="en-US" sz="1400" dirty="0"/>
                        <a:t>About</a:t>
                      </a:r>
                    </a:p>
                  </a:txBody>
                  <a:tcPr/>
                </a:tc>
                <a:tc>
                  <a:txBody>
                    <a:bodyPr/>
                    <a:lstStyle/>
                    <a:p>
                      <a:pPr marL="0" marR="0" indent="0" algn="l" defTabSz="1734634" rtl="0" eaLnBrk="1" fontAlgn="auto" latinLnBrk="0" hangingPunct="1">
                        <a:lnSpc>
                          <a:spcPct val="100000"/>
                        </a:lnSpc>
                        <a:spcBef>
                          <a:spcPts val="0"/>
                        </a:spcBef>
                        <a:spcAft>
                          <a:spcPts val="0"/>
                        </a:spcAft>
                        <a:buClrTx/>
                        <a:buSzTx/>
                        <a:buFontTx/>
                        <a:buNone/>
                        <a:tabLst/>
                        <a:defRPr/>
                      </a:pPr>
                      <a:endParaRPr lang="en-US" sz="1400" baseline="0" dirty="0"/>
                    </a:p>
                    <a:p>
                      <a:pPr marL="0" marR="0" indent="0" algn="l" defTabSz="1734634" rtl="0" eaLnBrk="1" fontAlgn="auto" latinLnBrk="0" hangingPunct="1">
                        <a:lnSpc>
                          <a:spcPct val="100000"/>
                        </a:lnSpc>
                        <a:spcBef>
                          <a:spcPts val="0"/>
                        </a:spcBef>
                        <a:spcAft>
                          <a:spcPts val="0"/>
                        </a:spcAft>
                        <a:buClrTx/>
                        <a:buSzTx/>
                        <a:buFontTx/>
                        <a:buNone/>
                        <a:tabLst/>
                        <a:defRPr/>
                      </a:pPr>
                      <a:r>
                        <a:rPr lang="en-US" sz="1400" baseline="0" dirty="0"/>
                        <a:t>Data Types</a:t>
                      </a:r>
                      <a:endParaRPr lang="en-US" sz="1400" dirty="0"/>
                    </a:p>
                  </a:txBody>
                  <a:tcPr/>
                </a:tc>
                <a:extLst>
                  <a:ext uri="{0D108BD9-81ED-4DB2-BD59-A6C34878D82A}">
                    <a16:rowId xmlns:a16="http://schemas.microsoft.com/office/drawing/2014/main" val="3819526648"/>
                  </a:ext>
                </a:extLst>
              </a:tr>
              <a:tr h="221960">
                <a:tc>
                  <a:txBody>
                    <a:bodyPr/>
                    <a:lstStyle/>
                    <a:p>
                      <a:pPr marL="0" algn="l" defTabSz="914377" rtl="0" eaLnBrk="1" fontAlgn="b" latinLnBrk="0" hangingPunct="1"/>
                      <a:r>
                        <a:rPr lang="en-US" sz="1200" kern="1200" dirty="0">
                          <a:solidFill>
                            <a:schemeClr val="dk1"/>
                          </a:solidFill>
                          <a:latin typeface="+mn-lt"/>
                          <a:ea typeface="+mn-ea"/>
                          <a:cs typeface="+mn-cs"/>
                        </a:rPr>
                        <a:t>Low</a:t>
                      </a:r>
                    </a:p>
                  </a:txBody>
                  <a:tcPr marL="45720" marR="45720" anchor="ctr"/>
                </a:tc>
                <a:tc>
                  <a:txBody>
                    <a:bodyPr/>
                    <a:lstStyle/>
                    <a:p>
                      <a:pPr marL="0" algn="l" defTabSz="914377" rtl="0" eaLnBrk="1" fontAlgn="b" latinLnBrk="0" hangingPunct="1"/>
                      <a:r>
                        <a:rPr lang="en-US" sz="1200" kern="1200" dirty="0">
                          <a:solidFill>
                            <a:schemeClr val="dk1"/>
                          </a:solidFill>
                          <a:latin typeface="+mn-lt"/>
                          <a:ea typeface="+mn-ea"/>
                          <a:cs typeface="+mn-cs"/>
                        </a:rPr>
                        <a:t>Unrestricted,</a:t>
                      </a:r>
                      <a:r>
                        <a:rPr lang="en-US" sz="1200" kern="1200" baseline="0" dirty="0">
                          <a:solidFill>
                            <a:schemeClr val="dk1"/>
                          </a:solidFill>
                          <a:latin typeface="+mn-lt"/>
                          <a:ea typeface="+mn-ea"/>
                          <a:cs typeface="+mn-cs"/>
                        </a:rPr>
                        <a:t> </a:t>
                      </a:r>
                      <a:r>
                        <a:rPr lang="en-US" sz="1200" kern="1200" dirty="0">
                          <a:solidFill>
                            <a:schemeClr val="dk1"/>
                          </a:solidFill>
                          <a:latin typeface="+mn-lt"/>
                          <a:ea typeface="+mn-ea"/>
                          <a:cs typeface="+mn-cs"/>
                        </a:rPr>
                        <a:t>Confidential</a:t>
                      </a:r>
                    </a:p>
                  </a:txBody>
                  <a:tcPr marL="9525" marR="9525" marT="9525" marB="0" anchor="ctr"/>
                </a:tc>
                <a:tc>
                  <a:txBody>
                    <a:bodyPr/>
                    <a:lstStyle/>
                    <a:p>
                      <a:r>
                        <a:rPr lang="en-US" sz="1200" b="0" dirty="0"/>
                        <a:t>Q&amp;A Pairs, Internal documents, Social</a:t>
                      </a:r>
                    </a:p>
                  </a:txBody>
                  <a:tcPr marL="45720" marR="45720" anchor="ctr"/>
                </a:tc>
                <a:extLst>
                  <a:ext uri="{0D108BD9-81ED-4DB2-BD59-A6C34878D82A}">
                    <a16:rowId xmlns:a16="http://schemas.microsoft.com/office/drawing/2014/main" val="1762015612"/>
                  </a:ext>
                </a:extLst>
              </a:tr>
              <a:tr h="303653">
                <a:tc>
                  <a:txBody>
                    <a:bodyPr/>
                    <a:lstStyle/>
                    <a:p>
                      <a:pPr marL="0" algn="l" defTabSz="914377" rtl="0" eaLnBrk="1" fontAlgn="b" latinLnBrk="0" hangingPunct="1"/>
                      <a:r>
                        <a:rPr lang="en-US" sz="1200" kern="1200" dirty="0">
                          <a:solidFill>
                            <a:schemeClr val="dk1"/>
                          </a:solidFill>
                          <a:latin typeface="+mn-lt"/>
                          <a:ea typeface="+mn-ea"/>
                          <a:cs typeface="+mn-cs"/>
                        </a:rPr>
                        <a:t>Medium</a:t>
                      </a:r>
                    </a:p>
                  </a:txBody>
                  <a:tcPr marL="45720" marR="45720" anchor="ctr"/>
                </a:tc>
                <a:tc>
                  <a:txBody>
                    <a:bodyPr/>
                    <a:lstStyle/>
                    <a:p>
                      <a:pPr marL="0" algn="l" defTabSz="914377" rtl="0" eaLnBrk="1" fontAlgn="b" latinLnBrk="0" hangingPunct="1"/>
                      <a:r>
                        <a:rPr lang="en-US" sz="1200" kern="1200" dirty="0">
                          <a:solidFill>
                            <a:schemeClr val="dk1"/>
                          </a:solidFill>
                          <a:latin typeface="+mn-lt"/>
                          <a:ea typeface="+mn-ea"/>
                          <a:cs typeface="+mn-cs"/>
                        </a:rPr>
                        <a:t>Customer Data</a:t>
                      </a:r>
                      <a:r>
                        <a:rPr lang="en-US" sz="1200" kern="1200" baseline="0" dirty="0">
                          <a:solidFill>
                            <a:schemeClr val="dk1"/>
                          </a:solidFill>
                          <a:latin typeface="+mn-lt"/>
                          <a:ea typeface="+mn-ea"/>
                          <a:cs typeface="+mn-cs"/>
                        </a:rPr>
                        <a:t> (Highly Confidential)</a:t>
                      </a:r>
                      <a:endParaRPr lang="en-US" sz="1200" kern="1200" dirty="0">
                        <a:solidFill>
                          <a:schemeClr val="dk1"/>
                        </a:solidFill>
                        <a:latin typeface="+mn-lt"/>
                        <a:ea typeface="+mn-ea"/>
                        <a:cs typeface="+mn-cs"/>
                      </a:endParaRPr>
                    </a:p>
                  </a:txBody>
                  <a:tcPr marL="9525" marR="9525" marT="9525" marB="0" anchor="ctr"/>
                </a:tc>
                <a:tc>
                  <a:txBody>
                    <a:bodyPr/>
                    <a:lstStyle/>
                    <a:p>
                      <a:r>
                        <a:rPr lang="en-US" sz="1200" b="0" dirty="0"/>
                        <a:t>IP,</a:t>
                      </a:r>
                      <a:r>
                        <a:rPr lang="en-US" sz="1200" b="0" baseline="0" dirty="0"/>
                        <a:t> </a:t>
                      </a:r>
                      <a:r>
                        <a:rPr lang="en-US" sz="1200" b="0" dirty="0"/>
                        <a:t>ERP Integrations</a:t>
                      </a:r>
                    </a:p>
                  </a:txBody>
                  <a:tcPr marL="45720" marR="45720" anchor="ctr"/>
                </a:tc>
                <a:extLst>
                  <a:ext uri="{0D108BD9-81ED-4DB2-BD59-A6C34878D82A}">
                    <a16:rowId xmlns:a16="http://schemas.microsoft.com/office/drawing/2014/main" val="3339951247"/>
                  </a:ext>
                </a:extLst>
              </a:tr>
              <a:tr h="369933">
                <a:tc>
                  <a:txBody>
                    <a:bodyPr/>
                    <a:lstStyle/>
                    <a:p>
                      <a:pPr marL="0" algn="l" defTabSz="914377" rtl="0" eaLnBrk="1" fontAlgn="b" latinLnBrk="0" hangingPunct="1"/>
                      <a:r>
                        <a:rPr lang="en-US" sz="1200" kern="1200" dirty="0">
                          <a:solidFill>
                            <a:schemeClr val="dk1"/>
                          </a:solidFill>
                          <a:latin typeface="+mn-lt"/>
                          <a:ea typeface="+mn-ea"/>
                          <a:cs typeface="+mn-cs"/>
                        </a:rPr>
                        <a:t>High</a:t>
                      </a:r>
                    </a:p>
                  </a:txBody>
                  <a:tcPr marL="45720" marR="45720" anchor="ctr"/>
                </a:tc>
                <a:tc>
                  <a:txBody>
                    <a:bodyPr/>
                    <a:lstStyle/>
                    <a:p>
                      <a:pPr marL="0" algn="l" defTabSz="914377" rtl="0" eaLnBrk="1" fontAlgn="b" latinLnBrk="0" hangingPunct="1"/>
                      <a:r>
                        <a:rPr lang="en-US" sz="1200" kern="1200" dirty="0">
                          <a:solidFill>
                            <a:schemeClr val="dk1"/>
                          </a:solidFill>
                          <a:latin typeface="+mn-lt"/>
                          <a:ea typeface="+mn-ea"/>
                          <a:cs typeface="+mn-cs"/>
                        </a:rPr>
                        <a:t>PII, financial data (Restricted)</a:t>
                      </a:r>
                    </a:p>
                  </a:txBody>
                  <a:tcPr marL="9525" marR="9525" marT="9525" marB="0" anchor="ctr"/>
                </a:tc>
                <a:tc>
                  <a:txBody>
                    <a:bodyPr/>
                    <a:lstStyle/>
                    <a:p>
                      <a:r>
                        <a:rPr lang="en-US" sz="1200" b="0" dirty="0"/>
                        <a:t>Full</a:t>
                      </a:r>
                      <a:r>
                        <a:rPr lang="en-US" sz="1200" b="0" baseline="0" dirty="0"/>
                        <a:t> Health, Personal and Financial Records</a:t>
                      </a:r>
                      <a:endParaRPr lang="en-US" sz="1200" b="0" dirty="0"/>
                    </a:p>
                  </a:txBody>
                  <a:tcPr marL="45720" marR="45720" anchor="ctr"/>
                </a:tc>
                <a:extLst>
                  <a:ext uri="{0D108BD9-81ED-4DB2-BD59-A6C34878D82A}">
                    <a16:rowId xmlns:a16="http://schemas.microsoft.com/office/drawing/2014/main" val="3763521510"/>
                  </a:ext>
                </a:extLst>
              </a:tr>
            </a:tbl>
          </a:graphicData>
        </a:graphic>
      </p:graphicFrame>
      <p:graphicFrame>
        <p:nvGraphicFramePr>
          <p:cNvPr id="11" name="Content Placeholder 4">
            <a:extLst>
              <a:ext uri="{FF2B5EF4-FFF2-40B4-BE49-F238E27FC236}">
                <a16:creationId xmlns:a16="http://schemas.microsoft.com/office/drawing/2014/main" id="{6E7E8810-1FED-47E4-81EB-DC3CF222DCE6}"/>
              </a:ext>
            </a:extLst>
          </p:cNvPr>
          <p:cNvGraphicFramePr>
            <a:graphicFrameLocks/>
          </p:cNvGraphicFramePr>
          <p:nvPr>
            <p:extLst>
              <p:ext uri="{D42A27DB-BD31-4B8C-83A1-F6EECF244321}">
                <p14:modId xmlns:p14="http://schemas.microsoft.com/office/powerpoint/2010/main" val="2252969767"/>
              </p:ext>
            </p:extLst>
          </p:nvPr>
        </p:nvGraphicFramePr>
        <p:xfrm>
          <a:off x="6853210" y="1370290"/>
          <a:ext cx="4791943" cy="1889760"/>
        </p:xfrm>
        <a:graphic>
          <a:graphicData uri="http://schemas.openxmlformats.org/drawingml/2006/table">
            <a:tbl>
              <a:tblPr firstRow="1" bandRow="1">
                <a:tableStyleId>{3B4B98B0-60AC-42C2-AFA5-B58CD77FA1E5}</a:tableStyleId>
              </a:tblPr>
              <a:tblGrid>
                <a:gridCol w="1270435">
                  <a:extLst>
                    <a:ext uri="{9D8B030D-6E8A-4147-A177-3AD203B41FA5}">
                      <a16:colId xmlns:a16="http://schemas.microsoft.com/office/drawing/2014/main" val="573769428"/>
                    </a:ext>
                  </a:extLst>
                </a:gridCol>
                <a:gridCol w="1602874">
                  <a:extLst>
                    <a:ext uri="{9D8B030D-6E8A-4147-A177-3AD203B41FA5}">
                      <a16:colId xmlns:a16="http://schemas.microsoft.com/office/drawing/2014/main" val="1267817610"/>
                    </a:ext>
                  </a:extLst>
                </a:gridCol>
                <a:gridCol w="1918634">
                  <a:extLst>
                    <a:ext uri="{9D8B030D-6E8A-4147-A177-3AD203B41FA5}">
                      <a16:colId xmlns:a16="http://schemas.microsoft.com/office/drawing/2014/main" val="1772052490"/>
                    </a:ext>
                  </a:extLst>
                </a:gridCol>
              </a:tblGrid>
              <a:tr h="414599">
                <a:tc>
                  <a:txBody>
                    <a:bodyPr/>
                    <a:lstStyle/>
                    <a:p>
                      <a:r>
                        <a:rPr lang="en-US" sz="1400" dirty="0"/>
                        <a:t>Knowledge</a:t>
                      </a:r>
                    </a:p>
                    <a:p>
                      <a:r>
                        <a:rPr lang="en-US" sz="1400" dirty="0"/>
                        <a:t>Complexity</a:t>
                      </a:r>
                    </a:p>
                  </a:txBody>
                  <a:tcPr/>
                </a:tc>
                <a:tc>
                  <a:txBody>
                    <a:bodyPr/>
                    <a:lstStyle/>
                    <a:p>
                      <a:endParaRPr lang="en-US" sz="1400" dirty="0"/>
                    </a:p>
                    <a:p>
                      <a:r>
                        <a:rPr lang="en-US" sz="1400" dirty="0"/>
                        <a:t>About</a:t>
                      </a:r>
                    </a:p>
                  </a:txBody>
                  <a:tcPr/>
                </a:tc>
                <a:tc>
                  <a:txBody>
                    <a:bodyPr/>
                    <a:lstStyle/>
                    <a:p>
                      <a:pPr marL="0" marR="0" indent="0" algn="l" defTabSz="1734634" rtl="0" eaLnBrk="1" fontAlgn="auto" latinLnBrk="0" hangingPunct="1">
                        <a:lnSpc>
                          <a:spcPct val="100000"/>
                        </a:lnSpc>
                        <a:spcBef>
                          <a:spcPts val="0"/>
                        </a:spcBef>
                        <a:spcAft>
                          <a:spcPts val="0"/>
                        </a:spcAft>
                        <a:buClrTx/>
                        <a:buSzTx/>
                        <a:buFontTx/>
                        <a:buNone/>
                        <a:tabLst/>
                        <a:defRPr/>
                      </a:pPr>
                      <a:endParaRPr lang="en-US" sz="1400" baseline="0" dirty="0"/>
                    </a:p>
                    <a:p>
                      <a:pPr marL="0" marR="0" indent="0" algn="l" defTabSz="1734634" rtl="0" eaLnBrk="1" fontAlgn="auto" latinLnBrk="0" hangingPunct="1">
                        <a:lnSpc>
                          <a:spcPct val="100000"/>
                        </a:lnSpc>
                        <a:spcBef>
                          <a:spcPts val="0"/>
                        </a:spcBef>
                        <a:spcAft>
                          <a:spcPts val="0"/>
                        </a:spcAft>
                        <a:buClrTx/>
                        <a:buSzTx/>
                        <a:buFontTx/>
                        <a:buNone/>
                        <a:tabLst/>
                        <a:defRPr/>
                      </a:pPr>
                      <a:r>
                        <a:rPr lang="en-US" sz="1400" baseline="0" dirty="0"/>
                        <a:t>Technologies</a:t>
                      </a:r>
                      <a:endParaRPr lang="en-US" sz="1400" dirty="0"/>
                    </a:p>
                  </a:txBody>
                  <a:tcPr/>
                </a:tc>
                <a:extLst>
                  <a:ext uri="{0D108BD9-81ED-4DB2-BD59-A6C34878D82A}">
                    <a16:rowId xmlns:a16="http://schemas.microsoft.com/office/drawing/2014/main" val="3819526648"/>
                  </a:ext>
                </a:extLst>
              </a:tr>
              <a:tr h="250875">
                <a:tc>
                  <a:txBody>
                    <a:bodyPr/>
                    <a:lstStyle/>
                    <a:p>
                      <a:pPr marL="0" algn="l" defTabSz="914377" rtl="0" eaLnBrk="1" fontAlgn="b" latinLnBrk="0" hangingPunct="1"/>
                      <a:r>
                        <a:rPr lang="en-US" sz="1200" kern="1200" dirty="0">
                          <a:solidFill>
                            <a:schemeClr val="dk1"/>
                          </a:solidFill>
                          <a:latin typeface="+mn-lt"/>
                          <a:ea typeface="+mn-ea"/>
                          <a:cs typeface="+mn-cs"/>
                        </a:rPr>
                        <a:t>Low</a:t>
                      </a:r>
                    </a:p>
                  </a:txBody>
                  <a:tcPr marL="45720" marR="45720" anchor="ctr"/>
                </a:tc>
                <a:tc>
                  <a:txBody>
                    <a:bodyPr/>
                    <a:lstStyle/>
                    <a:p>
                      <a:pPr marL="0" algn="l" defTabSz="914377" rtl="0" eaLnBrk="1" fontAlgn="b" latinLnBrk="0" hangingPunct="1"/>
                      <a:r>
                        <a:rPr lang="en-US" sz="1200" kern="1200" dirty="0">
                          <a:solidFill>
                            <a:schemeClr val="dk1"/>
                          </a:solidFill>
                          <a:latin typeface="+mn-lt"/>
                          <a:ea typeface="+mn-ea"/>
                          <a:cs typeface="+mn-cs"/>
                        </a:rPr>
                        <a:t>FAQ</a:t>
                      </a:r>
                    </a:p>
                  </a:txBody>
                  <a:tcPr marL="9525" marR="9525" marT="9525" marB="0" anchor="ctr"/>
                </a:tc>
                <a:tc>
                  <a:txBody>
                    <a:bodyPr/>
                    <a:lstStyle/>
                    <a:p>
                      <a:r>
                        <a:rPr lang="en-US" sz="1200" b="0" dirty="0"/>
                        <a:t>Q&amp;A Pairs</a:t>
                      </a:r>
                    </a:p>
                  </a:txBody>
                  <a:tcPr marL="45720" marR="45720" anchor="ctr"/>
                </a:tc>
                <a:extLst>
                  <a:ext uri="{0D108BD9-81ED-4DB2-BD59-A6C34878D82A}">
                    <a16:rowId xmlns:a16="http://schemas.microsoft.com/office/drawing/2014/main" val="1762015612"/>
                  </a:ext>
                </a:extLst>
              </a:tr>
              <a:tr h="250875">
                <a:tc>
                  <a:txBody>
                    <a:bodyPr/>
                    <a:lstStyle/>
                    <a:p>
                      <a:pPr marL="0" algn="l" defTabSz="914377" rtl="0" eaLnBrk="1" fontAlgn="b" latinLnBrk="0" hangingPunct="1"/>
                      <a:r>
                        <a:rPr lang="en-US" sz="1200" kern="1200" dirty="0">
                          <a:solidFill>
                            <a:schemeClr val="dk1"/>
                          </a:solidFill>
                          <a:latin typeface="+mn-lt"/>
                          <a:ea typeface="+mn-ea"/>
                          <a:cs typeface="+mn-cs"/>
                        </a:rPr>
                        <a:t>Medium</a:t>
                      </a:r>
                    </a:p>
                  </a:txBody>
                  <a:tcPr marL="45720" marR="45720" anchor="ctr"/>
                </a:tc>
                <a:tc>
                  <a:txBody>
                    <a:bodyPr/>
                    <a:lstStyle/>
                    <a:p>
                      <a:pPr marL="0" algn="l" defTabSz="914377" rtl="0" eaLnBrk="1" fontAlgn="b" latinLnBrk="0" hangingPunct="1"/>
                      <a:r>
                        <a:rPr lang="en-US" sz="1200" kern="1200" dirty="0">
                          <a:solidFill>
                            <a:schemeClr val="dk1"/>
                          </a:solidFill>
                          <a:latin typeface="+mn-lt"/>
                          <a:ea typeface="+mn-ea"/>
                          <a:cs typeface="+mn-cs"/>
                        </a:rPr>
                        <a:t>General Domain FAQ, Help</a:t>
                      </a:r>
                      <a:r>
                        <a:rPr lang="en-US" sz="1200" kern="1200" baseline="0" dirty="0">
                          <a:solidFill>
                            <a:schemeClr val="dk1"/>
                          </a:solidFill>
                          <a:latin typeface="+mn-lt"/>
                          <a:ea typeface="+mn-ea"/>
                          <a:cs typeface="+mn-cs"/>
                        </a:rPr>
                        <a:t> and </a:t>
                      </a:r>
                      <a:r>
                        <a:rPr lang="en-US" sz="1200" kern="1200" dirty="0">
                          <a:solidFill>
                            <a:schemeClr val="dk1"/>
                          </a:solidFill>
                          <a:latin typeface="+mn-lt"/>
                          <a:ea typeface="+mn-ea"/>
                          <a:cs typeface="+mn-cs"/>
                        </a:rPr>
                        <a:t>Support </a:t>
                      </a:r>
                    </a:p>
                  </a:txBody>
                  <a:tcPr marL="9525" marR="9525" marT="9525" marB="0" anchor="ctr"/>
                </a:tc>
                <a:tc>
                  <a:txBody>
                    <a:bodyPr/>
                    <a:lstStyle/>
                    <a:p>
                      <a:r>
                        <a:rPr lang="en-US" sz="1200" b="0" dirty="0"/>
                        <a:t>Index,</a:t>
                      </a:r>
                      <a:r>
                        <a:rPr lang="en-US" sz="1200" b="0" baseline="0" dirty="0"/>
                        <a:t> </a:t>
                      </a:r>
                      <a:r>
                        <a:rPr lang="en-US" sz="1200" b="0" dirty="0"/>
                        <a:t>Search and Retrieval</a:t>
                      </a:r>
                    </a:p>
                  </a:txBody>
                  <a:tcPr marL="45720" marR="45720" anchor="ctr"/>
                </a:tc>
                <a:extLst>
                  <a:ext uri="{0D108BD9-81ED-4DB2-BD59-A6C34878D82A}">
                    <a16:rowId xmlns:a16="http://schemas.microsoft.com/office/drawing/2014/main" val="3339951247"/>
                  </a:ext>
                </a:extLst>
              </a:tr>
              <a:tr h="356413">
                <a:tc>
                  <a:txBody>
                    <a:bodyPr/>
                    <a:lstStyle/>
                    <a:p>
                      <a:pPr marL="0" algn="l" defTabSz="914377" rtl="0" eaLnBrk="1" fontAlgn="b" latinLnBrk="0" hangingPunct="1"/>
                      <a:r>
                        <a:rPr lang="en-US" sz="1200" kern="1200" dirty="0">
                          <a:solidFill>
                            <a:schemeClr val="dk1"/>
                          </a:solidFill>
                          <a:latin typeface="+mn-lt"/>
                          <a:ea typeface="+mn-ea"/>
                          <a:cs typeface="+mn-cs"/>
                        </a:rPr>
                        <a:t>High</a:t>
                      </a:r>
                    </a:p>
                  </a:txBody>
                  <a:tcPr marL="45720" marR="45720" anchor="ctr"/>
                </a:tc>
                <a:tc>
                  <a:txBody>
                    <a:bodyPr/>
                    <a:lstStyle/>
                    <a:p>
                      <a:pPr marL="0" algn="l" defTabSz="914377" rtl="0" eaLnBrk="1" fontAlgn="b" latinLnBrk="0" hangingPunct="1"/>
                      <a:r>
                        <a:rPr lang="en-US" sz="1200" kern="1200" dirty="0">
                          <a:solidFill>
                            <a:schemeClr val="dk1"/>
                          </a:solidFill>
                          <a:latin typeface="+mn-lt"/>
                          <a:ea typeface="+mn-ea"/>
                          <a:cs typeface="+mn-cs"/>
                        </a:rPr>
                        <a:t>Specific Domain Expertise</a:t>
                      </a:r>
                      <a:r>
                        <a:rPr lang="en-US" sz="1200" kern="1200" baseline="0" dirty="0">
                          <a:solidFill>
                            <a:schemeClr val="dk1"/>
                          </a:solidFill>
                          <a:latin typeface="+mn-lt"/>
                          <a:ea typeface="+mn-ea"/>
                          <a:cs typeface="+mn-cs"/>
                        </a:rPr>
                        <a:t> and Reasoning </a:t>
                      </a:r>
                      <a:endParaRPr lang="en-US" sz="1200" kern="1200" dirty="0">
                        <a:solidFill>
                          <a:schemeClr val="dk1"/>
                        </a:solidFill>
                        <a:latin typeface="+mn-lt"/>
                        <a:ea typeface="+mn-ea"/>
                        <a:cs typeface="+mn-cs"/>
                      </a:endParaRPr>
                    </a:p>
                  </a:txBody>
                  <a:tcPr marL="9525" marR="9525" marT="9525" marB="0" anchor="ctr"/>
                </a:tc>
                <a:tc>
                  <a:txBody>
                    <a:bodyPr/>
                    <a:lstStyle/>
                    <a:p>
                      <a:r>
                        <a:rPr lang="en-US" sz="1200" b="0" dirty="0"/>
                        <a:t>Algorithms,</a:t>
                      </a:r>
                      <a:r>
                        <a:rPr lang="en-US" sz="1200" b="0" baseline="0" dirty="0"/>
                        <a:t> Rules Engines, Models, Multiple Sources, Multiple Transactions</a:t>
                      </a:r>
                      <a:endParaRPr lang="en-US" sz="1200" b="0" dirty="0"/>
                    </a:p>
                  </a:txBody>
                  <a:tcPr marL="45720" marR="45720" anchor="ctr"/>
                </a:tc>
                <a:extLst>
                  <a:ext uri="{0D108BD9-81ED-4DB2-BD59-A6C34878D82A}">
                    <a16:rowId xmlns:a16="http://schemas.microsoft.com/office/drawing/2014/main" val="3763521510"/>
                  </a:ext>
                </a:extLst>
              </a:tr>
            </a:tbl>
          </a:graphicData>
        </a:graphic>
      </p:graphicFrame>
    </p:spTree>
    <p:extLst>
      <p:ext uri="{BB962C8B-B14F-4D97-AF65-F5344CB8AC3E}">
        <p14:creationId xmlns:p14="http://schemas.microsoft.com/office/powerpoint/2010/main" val="327055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Recommended technology solutions</a:t>
            </a:r>
          </a:p>
        </p:txBody>
      </p:sp>
      <p:sp>
        <p:nvSpPr>
          <p:cNvPr id="5" name="Text Placeholder 4"/>
          <p:cNvSpPr>
            <a:spLocks noGrp="1"/>
          </p:cNvSpPr>
          <p:nvPr>
            <p:ph type="body" sz="quarter" idx="14"/>
          </p:nvPr>
        </p:nvSpPr>
        <p:spPr>
          <a:xfrm>
            <a:off x="726038" y="2790405"/>
            <a:ext cx="2500488" cy="2208315"/>
          </a:xfrm>
        </p:spPr>
        <p:txBody>
          <a:bodyPr/>
          <a:lstStyle/>
          <a:p>
            <a:r>
              <a:rPr lang="en-US" dirty="0"/>
              <a:t>Cloud:</a:t>
            </a:r>
          </a:p>
          <a:p>
            <a:pPr lvl="1"/>
            <a:r>
              <a:rPr lang="en-US" dirty="0"/>
              <a:t>Nanorep</a:t>
            </a:r>
          </a:p>
          <a:p>
            <a:pPr lvl="1"/>
            <a:r>
              <a:rPr lang="en-US" dirty="0" err="1">
                <a:solidFill>
                  <a:srgbClr val="00B050"/>
                </a:solidFill>
              </a:rPr>
              <a:t>Dialogflow</a:t>
            </a:r>
            <a:endParaRPr lang="en-US" dirty="0">
              <a:solidFill>
                <a:srgbClr val="00B050"/>
              </a:solidFill>
            </a:endParaRPr>
          </a:p>
          <a:p>
            <a:pPr marL="0" lvl="1" indent="0">
              <a:buNone/>
            </a:pPr>
            <a:r>
              <a:rPr lang="en-US" dirty="0">
                <a:solidFill>
                  <a:schemeClr val="tx2">
                    <a:lumMod val="40000"/>
                    <a:lumOff val="60000"/>
                  </a:schemeClr>
                </a:solidFill>
              </a:rPr>
              <a:t>----------------------</a:t>
            </a:r>
          </a:p>
          <a:p>
            <a:pPr lvl="1"/>
            <a:r>
              <a:rPr lang="en-US" dirty="0">
                <a:solidFill>
                  <a:srgbClr val="00B050"/>
                </a:solidFill>
              </a:rPr>
              <a:t>Microsoft</a:t>
            </a:r>
          </a:p>
          <a:p>
            <a:pPr lvl="1"/>
            <a:r>
              <a:rPr lang="en-US" dirty="0">
                <a:solidFill>
                  <a:srgbClr val="00B050"/>
                </a:solidFill>
              </a:rPr>
              <a:t>IBM</a:t>
            </a:r>
          </a:p>
        </p:txBody>
      </p:sp>
      <p:graphicFrame>
        <p:nvGraphicFramePr>
          <p:cNvPr id="4" name="Table 3"/>
          <p:cNvGraphicFramePr>
            <a:graphicFrameLocks noGrp="1"/>
          </p:cNvGraphicFramePr>
          <p:nvPr>
            <p:extLst>
              <p:ext uri="{D42A27DB-BD31-4B8C-83A1-F6EECF244321}">
                <p14:modId xmlns:p14="http://schemas.microsoft.com/office/powerpoint/2010/main" val="2905583597"/>
              </p:ext>
            </p:extLst>
          </p:nvPr>
        </p:nvGraphicFramePr>
        <p:xfrm>
          <a:off x="726038" y="1309921"/>
          <a:ext cx="9520621" cy="1278638"/>
        </p:xfrm>
        <a:graphic>
          <a:graphicData uri="http://schemas.openxmlformats.org/drawingml/2006/table">
            <a:tbl>
              <a:tblPr>
                <a:tableStyleId>{5C22544A-7EE6-4342-B048-85BDC9FD1C3A}</a:tableStyleId>
              </a:tblPr>
              <a:tblGrid>
                <a:gridCol w="1746245">
                  <a:extLst>
                    <a:ext uri="{9D8B030D-6E8A-4147-A177-3AD203B41FA5}">
                      <a16:colId xmlns:a16="http://schemas.microsoft.com/office/drawing/2014/main" val="20000"/>
                    </a:ext>
                  </a:extLst>
                </a:gridCol>
                <a:gridCol w="1507032">
                  <a:extLst>
                    <a:ext uri="{9D8B030D-6E8A-4147-A177-3AD203B41FA5}">
                      <a16:colId xmlns:a16="http://schemas.microsoft.com/office/drawing/2014/main" val="20001"/>
                    </a:ext>
                  </a:extLst>
                </a:gridCol>
                <a:gridCol w="1889771">
                  <a:extLst>
                    <a:ext uri="{9D8B030D-6E8A-4147-A177-3AD203B41FA5}">
                      <a16:colId xmlns:a16="http://schemas.microsoft.com/office/drawing/2014/main" val="20002"/>
                    </a:ext>
                  </a:extLst>
                </a:gridCol>
                <a:gridCol w="1243901">
                  <a:extLst>
                    <a:ext uri="{9D8B030D-6E8A-4147-A177-3AD203B41FA5}">
                      <a16:colId xmlns:a16="http://schemas.microsoft.com/office/drawing/2014/main" val="20003"/>
                    </a:ext>
                  </a:extLst>
                </a:gridCol>
                <a:gridCol w="1889771">
                  <a:extLst>
                    <a:ext uri="{9D8B030D-6E8A-4147-A177-3AD203B41FA5}">
                      <a16:colId xmlns:a16="http://schemas.microsoft.com/office/drawing/2014/main" val="20004"/>
                    </a:ext>
                  </a:extLst>
                </a:gridCol>
                <a:gridCol w="1243901">
                  <a:extLst>
                    <a:ext uri="{9D8B030D-6E8A-4147-A177-3AD203B41FA5}">
                      <a16:colId xmlns:a16="http://schemas.microsoft.com/office/drawing/2014/main" val="20005"/>
                    </a:ext>
                  </a:extLst>
                </a:gridCol>
              </a:tblGrid>
              <a:tr h="330315">
                <a:tc gridSpan="2">
                  <a:txBody>
                    <a:bodyPr/>
                    <a:lstStyle/>
                    <a:p>
                      <a:pPr algn="ctr" fontAlgn="b"/>
                      <a:r>
                        <a:rPr lang="en-US" sz="1200" b="1" u="none" strike="noStrike" dirty="0">
                          <a:effectLst/>
                        </a:rPr>
                        <a:t>Cloud </a:t>
                      </a:r>
                      <a:endParaRPr lang="en-US" sz="12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dirty="0">
                          <a:effectLst/>
                        </a:rPr>
                        <a:t>Hybrid </a:t>
                      </a:r>
                      <a:endParaRPr lang="en-US" sz="12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dirty="0">
                          <a:effectLst/>
                        </a:rPr>
                        <a:t>On Premise</a:t>
                      </a:r>
                      <a:endParaRPr lang="en-US" sz="12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330315">
                <a:tc>
                  <a:txBody>
                    <a:bodyPr/>
                    <a:lstStyle/>
                    <a:p>
                      <a:pPr algn="ctr" fontAlgn="b"/>
                      <a:r>
                        <a:rPr lang="en-US" sz="1200" b="1" u="none" strike="noStrike" dirty="0">
                          <a:effectLst/>
                        </a:rPr>
                        <a:t>Build </a:t>
                      </a:r>
                      <a:endParaRPr lang="en-US" sz="12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effectLst/>
                        </a:rPr>
                        <a:t>Buy </a:t>
                      </a:r>
                      <a:endParaRPr lang="en-US" sz="12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effectLst/>
                        </a:rPr>
                        <a:t>Build </a:t>
                      </a:r>
                      <a:endParaRPr lang="en-US" sz="12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effectLst/>
                        </a:rPr>
                        <a:t>Buy </a:t>
                      </a:r>
                      <a:endParaRPr lang="en-US" sz="12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effectLst/>
                        </a:rPr>
                        <a:t>Build </a:t>
                      </a:r>
                      <a:endParaRPr lang="en-US" sz="12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effectLst/>
                        </a:rPr>
                        <a:t>Buy </a:t>
                      </a:r>
                      <a:endParaRPr lang="en-US" sz="12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09004">
                <a:tc>
                  <a:txBody>
                    <a:bodyPr/>
                    <a:lstStyle/>
                    <a:p>
                      <a:pPr algn="l" fontAlgn="b"/>
                      <a:r>
                        <a:rPr lang="en-US" sz="1100" u="none" strike="noStrike" dirty="0">
                          <a:solidFill>
                            <a:schemeClr val="tx1"/>
                          </a:solidFill>
                          <a:effectLst/>
                        </a:rPr>
                        <a:t>DialogFlow</a:t>
                      </a:r>
                      <a:endParaRPr lang="en-US" sz="1100" b="0" i="0" u="none" strike="noStrike" dirty="0">
                        <a:solidFill>
                          <a:schemeClr val="tx1"/>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u="none" strike="noStrike" dirty="0">
                          <a:solidFill>
                            <a:schemeClr val="tx1"/>
                          </a:solidFill>
                          <a:effectLst/>
                        </a:rPr>
                        <a:t>Nanorep </a:t>
                      </a:r>
                      <a:endParaRPr lang="en-US" sz="1100" b="0" i="0" u="none" strike="noStrike" dirty="0">
                        <a:solidFill>
                          <a:schemeClr val="tx1"/>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u="none" strike="noStrike" dirty="0">
                          <a:solidFill>
                            <a:schemeClr val="tx1"/>
                          </a:solidFill>
                          <a:effectLst/>
                        </a:rPr>
                        <a:t>DialogFlow</a:t>
                      </a:r>
                      <a:endParaRPr lang="en-US" sz="1100" b="0" i="0" u="none" strike="noStrike" dirty="0">
                        <a:solidFill>
                          <a:schemeClr val="tx1"/>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u="none" strike="noStrike" dirty="0">
                          <a:solidFill>
                            <a:schemeClr val="tx1"/>
                          </a:solidFill>
                          <a:effectLst/>
                        </a:rPr>
                        <a:t>Kore.ai </a:t>
                      </a:r>
                      <a:endParaRPr lang="en-US" sz="1100" b="0" i="0" u="none" strike="noStrike" dirty="0">
                        <a:solidFill>
                          <a:schemeClr val="tx1"/>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u="none" strike="noStrike" dirty="0">
                          <a:solidFill>
                            <a:schemeClr val="tx1"/>
                          </a:solidFill>
                          <a:effectLst/>
                        </a:rPr>
                        <a:t>Botkit</a:t>
                      </a:r>
                      <a:endParaRPr lang="en-US" sz="1100" b="0" i="0" u="none" strike="noStrike" dirty="0">
                        <a:solidFill>
                          <a:schemeClr val="tx1"/>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u="none" strike="noStrike" dirty="0">
                          <a:solidFill>
                            <a:schemeClr val="tx1"/>
                          </a:solidFill>
                          <a:effectLst/>
                        </a:rPr>
                        <a:t>Kore.ai </a:t>
                      </a:r>
                      <a:endParaRPr lang="en-US" sz="1100" b="0" i="0" u="none" strike="noStrike" dirty="0">
                        <a:solidFill>
                          <a:schemeClr val="tx1"/>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09004">
                <a:tc>
                  <a:txBody>
                    <a:bodyPr/>
                    <a:lstStyle/>
                    <a:p>
                      <a:pPr algn="l"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u="none" strike="noStrike" dirty="0">
                          <a:solidFill>
                            <a:schemeClr val="tx1"/>
                          </a:solidFill>
                          <a:effectLst/>
                        </a:rPr>
                        <a:t>“Agent Assist”</a:t>
                      </a:r>
                      <a:endParaRPr lang="en-US" sz="1100" b="0" i="0" u="none" strike="noStrike" dirty="0">
                        <a:solidFill>
                          <a:schemeClr val="tx1"/>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u="none" strike="noStrike" dirty="0">
                          <a:solidFill>
                            <a:schemeClr val="tx1"/>
                          </a:solidFill>
                          <a:effectLst/>
                        </a:rPr>
                        <a:t>Nanorep </a:t>
                      </a:r>
                      <a:endParaRPr lang="en-US" sz="1100" b="0" i="0" u="none" strike="noStrike" dirty="0">
                        <a:solidFill>
                          <a:schemeClr val="tx1"/>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u="none" strike="noStrike" dirty="0">
                          <a:solidFill>
                            <a:schemeClr val="tx1"/>
                          </a:solidFill>
                          <a:effectLst/>
                        </a:rPr>
                        <a:t>“Agent Assist”</a:t>
                      </a:r>
                      <a:endParaRPr lang="en-US" sz="1100" b="0" i="0" u="none" strike="noStrike" dirty="0">
                        <a:solidFill>
                          <a:schemeClr val="tx1"/>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14" name="Text Placeholder 4">
            <a:extLst>
              <a:ext uri="{FF2B5EF4-FFF2-40B4-BE49-F238E27FC236}">
                <a16:creationId xmlns:a16="http://schemas.microsoft.com/office/drawing/2014/main" id="{9AFB6355-05BE-46B4-9A21-5B6F4ABEED9C}"/>
              </a:ext>
            </a:extLst>
          </p:cNvPr>
          <p:cNvSpPr>
            <a:spLocks noGrp="1"/>
          </p:cNvSpPr>
          <p:nvPr>
            <p:ph type="body" sz="quarter" idx="14"/>
          </p:nvPr>
        </p:nvSpPr>
        <p:spPr>
          <a:xfrm>
            <a:off x="4108362" y="2790405"/>
            <a:ext cx="2500488" cy="2379003"/>
          </a:xfrm>
        </p:spPr>
        <p:txBody>
          <a:bodyPr/>
          <a:lstStyle/>
          <a:p>
            <a:r>
              <a:rPr lang="en-US" dirty="0"/>
              <a:t>Hybrid:</a:t>
            </a:r>
          </a:p>
          <a:p>
            <a:pPr lvl="1"/>
            <a:r>
              <a:rPr lang="en-US" dirty="0"/>
              <a:t>Kore.ai </a:t>
            </a:r>
          </a:p>
          <a:p>
            <a:pPr lvl="1"/>
            <a:r>
              <a:rPr lang="en-US" dirty="0"/>
              <a:t>Nanorep </a:t>
            </a:r>
          </a:p>
          <a:p>
            <a:endParaRPr lang="en-US" dirty="0"/>
          </a:p>
        </p:txBody>
      </p:sp>
      <p:sp>
        <p:nvSpPr>
          <p:cNvPr id="15" name="Text Placeholder 4">
            <a:extLst>
              <a:ext uri="{FF2B5EF4-FFF2-40B4-BE49-F238E27FC236}">
                <a16:creationId xmlns:a16="http://schemas.microsoft.com/office/drawing/2014/main" id="{E326ACCA-035F-4E4E-855C-9C98EF6852D8}"/>
              </a:ext>
            </a:extLst>
          </p:cNvPr>
          <p:cNvSpPr>
            <a:spLocks noGrp="1"/>
          </p:cNvSpPr>
          <p:nvPr>
            <p:ph type="body" sz="quarter" idx="14"/>
          </p:nvPr>
        </p:nvSpPr>
        <p:spPr>
          <a:xfrm>
            <a:off x="7265219" y="2790405"/>
            <a:ext cx="2500488" cy="4294186"/>
          </a:xfrm>
        </p:spPr>
        <p:txBody>
          <a:bodyPr/>
          <a:lstStyle/>
          <a:p>
            <a:r>
              <a:rPr lang="en-US" dirty="0"/>
              <a:t>On Premise:</a:t>
            </a:r>
          </a:p>
          <a:p>
            <a:pPr lvl="1"/>
            <a:r>
              <a:rPr lang="en-US" dirty="0"/>
              <a:t>Kore.ai</a:t>
            </a:r>
          </a:p>
          <a:p>
            <a:pPr lvl="1"/>
            <a:r>
              <a:rPr lang="en-US" dirty="0"/>
              <a:t>Bot Kit </a:t>
            </a:r>
          </a:p>
          <a:p>
            <a:pPr lvl="1"/>
            <a:r>
              <a:rPr lang="en-US" dirty="0"/>
              <a:t>Agent Assist</a:t>
            </a:r>
          </a:p>
          <a:p>
            <a:endParaRPr lang="en-US" dirty="0"/>
          </a:p>
        </p:txBody>
      </p:sp>
      <p:sp>
        <p:nvSpPr>
          <p:cNvPr id="2" name="TextBox 1">
            <a:extLst>
              <a:ext uri="{FF2B5EF4-FFF2-40B4-BE49-F238E27FC236}">
                <a16:creationId xmlns:a16="http://schemas.microsoft.com/office/drawing/2014/main" id="{E1CF0342-DD1C-4BC5-BA33-7871C7B0E6AB}"/>
              </a:ext>
            </a:extLst>
          </p:cNvPr>
          <p:cNvSpPr txBox="1"/>
          <p:nvPr/>
        </p:nvSpPr>
        <p:spPr>
          <a:xfrm>
            <a:off x="8984718" y="6120384"/>
            <a:ext cx="3207282" cy="329184"/>
          </a:xfrm>
          <a:prstGeom prst="rect">
            <a:avLst/>
          </a:prstGeom>
        </p:spPr>
        <p:txBody>
          <a:bodyPr vert="horz" wrap="none" lIns="0" tIns="0" rIns="0" bIns="0" rtlCol="0">
            <a:noAutofit/>
          </a:bodyPr>
          <a:lstStyle/>
          <a:p>
            <a:r>
              <a:rPr lang="en-US" sz="1400" dirty="0"/>
              <a:t>Green denotes MSA in place</a:t>
            </a:r>
          </a:p>
        </p:txBody>
      </p:sp>
      <p:sp>
        <p:nvSpPr>
          <p:cNvPr id="6" name="TextBox 5">
            <a:extLst>
              <a:ext uri="{FF2B5EF4-FFF2-40B4-BE49-F238E27FC236}">
                <a16:creationId xmlns:a16="http://schemas.microsoft.com/office/drawing/2014/main" id="{895F7469-7460-4D26-9B98-816A8392AB2B}"/>
              </a:ext>
            </a:extLst>
          </p:cNvPr>
          <p:cNvSpPr txBox="1"/>
          <p:nvPr/>
        </p:nvSpPr>
        <p:spPr>
          <a:xfrm>
            <a:off x="4025366" y="3065506"/>
            <a:ext cx="1631722" cy="914400"/>
          </a:xfrm>
          <a:prstGeom prst="rect">
            <a:avLst/>
          </a:prstGeom>
        </p:spPr>
        <p:txBody>
          <a:bodyPr vert="horz" wrap="none" lIns="0" tIns="0" rIns="0" bIns="0" rtlCol="0">
            <a:noAutofit/>
          </a:bodyPr>
          <a:lstStyle/>
          <a:p>
            <a:endParaRPr lang="en-US" dirty="0" err="1"/>
          </a:p>
        </p:txBody>
      </p:sp>
      <p:sp>
        <p:nvSpPr>
          <p:cNvPr id="10" name="TextBox 9">
            <a:extLst>
              <a:ext uri="{FF2B5EF4-FFF2-40B4-BE49-F238E27FC236}">
                <a16:creationId xmlns:a16="http://schemas.microsoft.com/office/drawing/2014/main" id="{4BB3412C-3EAF-47BB-BEFF-F1D33131ACAF}"/>
              </a:ext>
            </a:extLst>
          </p:cNvPr>
          <p:cNvSpPr txBox="1"/>
          <p:nvPr/>
        </p:nvSpPr>
        <p:spPr>
          <a:xfrm>
            <a:off x="3882894" y="3065506"/>
            <a:ext cx="4773425" cy="738398"/>
          </a:xfrm>
          <a:prstGeom prst="rect">
            <a:avLst/>
          </a:prstGeom>
          <a:ln>
            <a:solidFill>
              <a:schemeClr val="accent1"/>
            </a:solidFill>
          </a:ln>
        </p:spPr>
        <p:txBody>
          <a:bodyPr vert="horz" wrap="none" lIns="0" tIns="0" rIns="0" bIns="0" rtlCol="0">
            <a:noAutofit/>
          </a:bodyPr>
          <a:lstStyle/>
          <a:p>
            <a:endParaRPr lang="en-US" dirty="0" err="1"/>
          </a:p>
        </p:txBody>
      </p:sp>
      <p:sp>
        <p:nvSpPr>
          <p:cNvPr id="11" name="TextBox 10">
            <a:extLst>
              <a:ext uri="{FF2B5EF4-FFF2-40B4-BE49-F238E27FC236}">
                <a16:creationId xmlns:a16="http://schemas.microsoft.com/office/drawing/2014/main" id="{BC1760E6-D78A-4B0D-828E-47F683BA098A}"/>
              </a:ext>
            </a:extLst>
          </p:cNvPr>
          <p:cNvSpPr txBox="1"/>
          <p:nvPr/>
        </p:nvSpPr>
        <p:spPr>
          <a:xfrm>
            <a:off x="9016555" y="3168439"/>
            <a:ext cx="2811042" cy="445790"/>
          </a:xfrm>
          <a:prstGeom prst="rect">
            <a:avLst/>
          </a:prstGeom>
        </p:spPr>
        <p:txBody>
          <a:bodyPr vert="horz" wrap="none" lIns="0" tIns="0" rIns="0" bIns="0" rtlCol="0">
            <a:noAutofit/>
          </a:bodyPr>
          <a:lstStyle/>
          <a:p>
            <a:r>
              <a:rPr lang="en-US" sz="1400" dirty="0"/>
              <a:t>If selected, will take additional time</a:t>
            </a:r>
          </a:p>
          <a:p>
            <a:r>
              <a:rPr lang="en-US" sz="1400" dirty="0"/>
              <a:t> for due diligence (security review, </a:t>
            </a:r>
          </a:p>
          <a:p>
            <a:r>
              <a:rPr lang="en-US" sz="1400" dirty="0"/>
              <a:t>costing, etc.)</a:t>
            </a:r>
          </a:p>
        </p:txBody>
      </p:sp>
      <p:sp>
        <p:nvSpPr>
          <p:cNvPr id="7" name="Right Brace 6">
            <a:extLst>
              <a:ext uri="{FF2B5EF4-FFF2-40B4-BE49-F238E27FC236}">
                <a16:creationId xmlns:a16="http://schemas.microsoft.com/office/drawing/2014/main" id="{BC21620D-03B5-454C-8AC6-C518C0E32D8A}"/>
              </a:ext>
            </a:extLst>
          </p:cNvPr>
          <p:cNvSpPr/>
          <p:nvPr/>
        </p:nvSpPr>
        <p:spPr>
          <a:xfrm>
            <a:off x="8798791" y="3065507"/>
            <a:ext cx="122705" cy="7383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5811B6EE-5080-4AE3-83F8-A1D2984C96B4}"/>
              </a:ext>
            </a:extLst>
          </p:cNvPr>
          <p:cNvSpPr txBox="1"/>
          <p:nvPr/>
        </p:nvSpPr>
        <p:spPr>
          <a:xfrm>
            <a:off x="630979" y="3103605"/>
            <a:ext cx="1415494" cy="325395"/>
          </a:xfrm>
          <a:prstGeom prst="rect">
            <a:avLst/>
          </a:prstGeom>
          <a:ln>
            <a:solidFill>
              <a:schemeClr val="accent1"/>
            </a:solidFill>
          </a:ln>
        </p:spPr>
        <p:txBody>
          <a:bodyPr vert="horz" wrap="none" lIns="0" tIns="0" rIns="0" bIns="0" rtlCol="0">
            <a:noAutofit/>
          </a:bodyPr>
          <a:lstStyle/>
          <a:p>
            <a:endParaRPr lang="en-US" dirty="0" err="1"/>
          </a:p>
        </p:txBody>
      </p:sp>
    </p:spTree>
    <p:extLst>
      <p:ext uri="{BB962C8B-B14F-4D97-AF65-F5344CB8AC3E}">
        <p14:creationId xmlns:p14="http://schemas.microsoft.com/office/powerpoint/2010/main" val="1400830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547F02-04CE-4FE9-858B-3B764636B9E4}"/>
              </a:ext>
            </a:extLst>
          </p:cNvPr>
          <p:cNvSpPr>
            <a:spLocks noGrp="1"/>
          </p:cNvSpPr>
          <p:nvPr>
            <p:ph type="sldNum" sz="quarter" idx="12"/>
          </p:nvPr>
        </p:nvSpPr>
        <p:spPr/>
        <p:txBody>
          <a:bodyPr/>
          <a:lstStyle/>
          <a:p>
            <a:fld id="{0D558541-60C9-42A2-8392-FF12533A6B7A}" type="slidenum">
              <a:rPr lang="en-US" smtClean="0"/>
              <a:t>25</a:t>
            </a:fld>
            <a:endParaRPr lang="en-US" dirty="0"/>
          </a:p>
        </p:txBody>
      </p:sp>
      <p:sp>
        <p:nvSpPr>
          <p:cNvPr id="3" name="Title 2">
            <a:extLst>
              <a:ext uri="{FF2B5EF4-FFF2-40B4-BE49-F238E27FC236}">
                <a16:creationId xmlns:a16="http://schemas.microsoft.com/office/drawing/2014/main" id="{284E0353-6C60-4CBD-9C4B-CED3AD3A1578}"/>
              </a:ext>
            </a:extLst>
          </p:cNvPr>
          <p:cNvSpPr>
            <a:spLocks noGrp="1"/>
          </p:cNvSpPr>
          <p:nvPr>
            <p:ph type="title"/>
          </p:nvPr>
        </p:nvSpPr>
        <p:spPr>
          <a:xfrm>
            <a:off x="356712" y="499510"/>
            <a:ext cx="11319760" cy="776139"/>
          </a:xfrm>
        </p:spPr>
        <p:txBody>
          <a:bodyPr/>
          <a:lstStyle/>
          <a:p>
            <a:r>
              <a:rPr lang="en-US" dirty="0"/>
              <a:t>Delivery approach</a:t>
            </a:r>
          </a:p>
        </p:txBody>
      </p:sp>
      <p:pic>
        <p:nvPicPr>
          <p:cNvPr id="4" name="Picture 3">
            <a:extLst>
              <a:ext uri="{FF2B5EF4-FFF2-40B4-BE49-F238E27FC236}">
                <a16:creationId xmlns:a16="http://schemas.microsoft.com/office/drawing/2014/main" id="{D5D19B70-7FB6-43A8-AE41-218D246D07DA}"/>
              </a:ext>
            </a:extLst>
          </p:cNvPr>
          <p:cNvPicPr>
            <a:picLocks noChangeAspect="1"/>
          </p:cNvPicPr>
          <p:nvPr/>
        </p:nvPicPr>
        <p:blipFill>
          <a:blip r:embed="rId2"/>
          <a:stretch>
            <a:fillRect/>
          </a:stretch>
        </p:blipFill>
        <p:spPr>
          <a:xfrm>
            <a:off x="669835" y="1183671"/>
            <a:ext cx="10741677" cy="4973638"/>
          </a:xfrm>
          <a:prstGeom prst="rect">
            <a:avLst/>
          </a:prstGeom>
        </p:spPr>
      </p:pic>
    </p:spTree>
    <p:extLst>
      <p:ext uri="{BB962C8B-B14F-4D97-AF65-F5344CB8AC3E}">
        <p14:creationId xmlns:p14="http://schemas.microsoft.com/office/powerpoint/2010/main" val="3272548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Module 6: REFERENCE ARCHITECTURE</a:t>
            </a:r>
          </a:p>
        </p:txBody>
      </p:sp>
    </p:spTree>
    <p:extLst>
      <p:ext uri="{BB962C8B-B14F-4D97-AF65-F5344CB8AC3E}">
        <p14:creationId xmlns:p14="http://schemas.microsoft.com/office/powerpoint/2010/main" val="71711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DF9FE62E-10AE-4C07-8357-9C81643D83D7}"/>
              </a:ext>
            </a:extLst>
          </p:cNvPr>
          <p:cNvSpPr/>
          <p:nvPr/>
        </p:nvSpPr>
        <p:spPr>
          <a:xfrm>
            <a:off x="2310564" y="3918087"/>
            <a:ext cx="1511144" cy="1100515"/>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4883E5D9-65C7-4473-A8B1-FECC83E6FBE5}"/>
              </a:ext>
            </a:extLst>
          </p:cNvPr>
          <p:cNvSpPr>
            <a:spLocks noGrp="1"/>
          </p:cNvSpPr>
          <p:nvPr>
            <p:ph type="sldNum" sz="quarter" idx="12"/>
          </p:nvPr>
        </p:nvSpPr>
        <p:spPr/>
        <p:txBody>
          <a:bodyPr/>
          <a:lstStyle/>
          <a:p>
            <a:fld id="{0D558541-60C9-42A2-8392-FF12533A6B7A}" type="slidenum">
              <a:rPr lang="en-US" smtClean="0"/>
              <a:pPr/>
              <a:t>27</a:t>
            </a:fld>
            <a:endParaRPr lang="en-US" dirty="0"/>
          </a:p>
        </p:txBody>
      </p:sp>
      <p:sp>
        <p:nvSpPr>
          <p:cNvPr id="3" name="Title 2">
            <a:extLst>
              <a:ext uri="{FF2B5EF4-FFF2-40B4-BE49-F238E27FC236}">
                <a16:creationId xmlns:a16="http://schemas.microsoft.com/office/drawing/2014/main" id="{656B1D40-B553-47B7-92F7-09B079FA5837}"/>
              </a:ext>
            </a:extLst>
          </p:cNvPr>
          <p:cNvSpPr>
            <a:spLocks noGrp="1"/>
          </p:cNvSpPr>
          <p:nvPr>
            <p:ph type="title"/>
          </p:nvPr>
        </p:nvSpPr>
        <p:spPr>
          <a:xfrm>
            <a:off x="345017" y="332076"/>
            <a:ext cx="10882963" cy="776139"/>
          </a:xfrm>
        </p:spPr>
        <p:txBody>
          <a:bodyPr/>
          <a:lstStyle/>
          <a:p>
            <a:r>
              <a:rPr lang="en-US" dirty="0"/>
              <a:t>When I talk to Alexa…..</a:t>
            </a:r>
          </a:p>
        </p:txBody>
      </p:sp>
      <p:cxnSp>
        <p:nvCxnSpPr>
          <p:cNvPr id="14" name="Straight Arrow Connector 13">
            <a:extLst>
              <a:ext uri="{FF2B5EF4-FFF2-40B4-BE49-F238E27FC236}">
                <a16:creationId xmlns:a16="http://schemas.microsoft.com/office/drawing/2014/main" id="{AEB1A7ED-D8FF-44B6-9584-436D83D0FD14}"/>
              </a:ext>
            </a:extLst>
          </p:cNvPr>
          <p:cNvCxnSpPr>
            <a:cxnSpLocks/>
            <a:endCxn id="42" idx="1"/>
          </p:cNvCxnSpPr>
          <p:nvPr/>
        </p:nvCxnSpPr>
        <p:spPr>
          <a:xfrm>
            <a:off x="1238176" y="3036252"/>
            <a:ext cx="357873" cy="0"/>
          </a:xfrm>
          <a:prstGeom prst="straightConnector1">
            <a:avLst/>
          </a:prstGeom>
          <a:ln>
            <a:solidFill>
              <a:srgbClr val="00BA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74BCDA-190B-4130-8E5F-D8BB6F1B17C8}"/>
              </a:ext>
            </a:extLst>
          </p:cNvPr>
          <p:cNvCxnSpPr>
            <a:cxnSpLocks/>
            <a:stCxn id="40" idx="3"/>
            <a:endCxn id="50" idx="1"/>
          </p:cNvCxnSpPr>
          <p:nvPr/>
        </p:nvCxnSpPr>
        <p:spPr>
          <a:xfrm flipV="1">
            <a:off x="4734248" y="3028421"/>
            <a:ext cx="436846" cy="6426"/>
          </a:xfrm>
          <a:prstGeom prst="straightConnector1">
            <a:avLst/>
          </a:prstGeom>
          <a:ln>
            <a:solidFill>
              <a:srgbClr val="00BAFF"/>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3D3CFA3E-BC96-424B-BFBE-B4602F92C7D4}"/>
              </a:ext>
            </a:extLst>
          </p:cNvPr>
          <p:cNvPicPr>
            <a:picLocks noChangeAspect="1"/>
          </p:cNvPicPr>
          <p:nvPr/>
        </p:nvPicPr>
        <p:blipFill>
          <a:blip r:embed="rId3"/>
          <a:stretch>
            <a:fillRect/>
          </a:stretch>
        </p:blipFill>
        <p:spPr>
          <a:xfrm>
            <a:off x="325525" y="2500954"/>
            <a:ext cx="914400" cy="914400"/>
          </a:xfrm>
          <a:prstGeom prst="rect">
            <a:avLst/>
          </a:prstGeom>
        </p:spPr>
      </p:pic>
      <p:sp>
        <p:nvSpPr>
          <p:cNvPr id="4" name="TextBox 3">
            <a:extLst>
              <a:ext uri="{FF2B5EF4-FFF2-40B4-BE49-F238E27FC236}">
                <a16:creationId xmlns:a16="http://schemas.microsoft.com/office/drawing/2014/main" id="{AAA21EEF-E81B-492F-BD20-3EAACBBAC2B1}"/>
              </a:ext>
            </a:extLst>
          </p:cNvPr>
          <p:cNvSpPr txBox="1"/>
          <p:nvPr/>
        </p:nvSpPr>
        <p:spPr>
          <a:xfrm>
            <a:off x="288669" y="3340545"/>
            <a:ext cx="950655" cy="411783"/>
          </a:xfrm>
          <a:prstGeom prst="rect">
            <a:avLst/>
          </a:prstGeom>
        </p:spPr>
        <p:txBody>
          <a:bodyPr vert="horz" wrap="none" lIns="0" tIns="0" rIns="0" bIns="0" rtlCol="0">
            <a:noAutofit/>
          </a:bodyPr>
          <a:lstStyle/>
          <a:p>
            <a:pPr algn="ctr"/>
            <a:r>
              <a:rPr lang="en-US" sz="1400" dirty="0"/>
              <a:t>Customer </a:t>
            </a:r>
          </a:p>
          <a:p>
            <a:pPr algn="ctr"/>
            <a:r>
              <a:rPr lang="en-US" sz="1400" dirty="0"/>
              <a:t>speech</a:t>
            </a:r>
          </a:p>
        </p:txBody>
      </p:sp>
      <p:pic>
        <p:nvPicPr>
          <p:cNvPr id="1028" name="Picture 4" descr="Anger clipart emoji #10">
            <a:extLst>
              <a:ext uri="{FF2B5EF4-FFF2-40B4-BE49-F238E27FC236}">
                <a16:creationId xmlns:a16="http://schemas.microsoft.com/office/drawing/2014/main" id="{F46A432F-5CEB-4EAE-9584-9E91D0CC18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408" y="3954025"/>
            <a:ext cx="571049" cy="57104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03914FC8-9542-4793-9E18-4F56CC6E342F}"/>
              </a:ext>
            </a:extLst>
          </p:cNvPr>
          <p:cNvPicPr>
            <a:picLocks noChangeAspect="1"/>
          </p:cNvPicPr>
          <p:nvPr/>
        </p:nvPicPr>
        <p:blipFill>
          <a:blip r:embed="rId5"/>
          <a:stretch>
            <a:fillRect/>
          </a:stretch>
        </p:blipFill>
        <p:spPr>
          <a:xfrm>
            <a:off x="3049508" y="3860170"/>
            <a:ext cx="735129" cy="735129"/>
          </a:xfrm>
          <a:prstGeom prst="rect">
            <a:avLst/>
          </a:prstGeom>
        </p:spPr>
      </p:pic>
      <p:sp>
        <p:nvSpPr>
          <p:cNvPr id="34" name="TextBox 33">
            <a:extLst>
              <a:ext uri="{FF2B5EF4-FFF2-40B4-BE49-F238E27FC236}">
                <a16:creationId xmlns:a16="http://schemas.microsoft.com/office/drawing/2014/main" id="{C278B099-2679-484D-95BB-A36B6AA08E23}"/>
              </a:ext>
            </a:extLst>
          </p:cNvPr>
          <p:cNvSpPr txBox="1"/>
          <p:nvPr/>
        </p:nvSpPr>
        <p:spPr>
          <a:xfrm>
            <a:off x="2589040" y="4561279"/>
            <a:ext cx="950655" cy="457324"/>
          </a:xfrm>
          <a:prstGeom prst="rect">
            <a:avLst/>
          </a:prstGeom>
        </p:spPr>
        <p:txBody>
          <a:bodyPr vert="horz" wrap="none" lIns="0" tIns="0" rIns="0" bIns="0" rtlCol="0">
            <a:noAutofit/>
          </a:bodyPr>
          <a:lstStyle/>
          <a:p>
            <a:pPr algn="ctr"/>
            <a:r>
              <a:rPr lang="en-US" sz="1400" dirty="0"/>
              <a:t>Emotion </a:t>
            </a:r>
          </a:p>
          <a:p>
            <a:pPr algn="ctr"/>
            <a:r>
              <a:rPr lang="en-US" sz="1400" dirty="0"/>
              <a:t>Detection</a:t>
            </a:r>
          </a:p>
        </p:txBody>
      </p:sp>
      <p:cxnSp>
        <p:nvCxnSpPr>
          <p:cNvPr id="35" name="Elbow Connector 37">
            <a:extLst>
              <a:ext uri="{FF2B5EF4-FFF2-40B4-BE49-F238E27FC236}">
                <a16:creationId xmlns:a16="http://schemas.microsoft.com/office/drawing/2014/main" id="{14D2515D-D08C-4E37-A7BC-2937B17CD806}"/>
              </a:ext>
            </a:extLst>
          </p:cNvPr>
          <p:cNvCxnSpPr>
            <a:cxnSpLocks/>
            <a:stCxn id="4" idx="2"/>
            <a:endCxn id="36" idx="1"/>
          </p:cNvCxnSpPr>
          <p:nvPr/>
        </p:nvCxnSpPr>
        <p:spPr>
          <a:xfrm rot="16200000" flipH="1">
            <a:off x="1179272" y="3337052"/>
            <a:ext cx="716017" cy="1546567"/>
          </a:xfrm>
          <a:prstGeom prst="bentConnector2">
            <a:avLst/>
          </a:prstGeom>
          <a:ln>
            <a:solidFill>
              <a:srgbClr val="00BA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1C01D93-6D2C-4009-A676-82D194DEAE9E}"/>
              </a:ext>
            </a:extLst>
          </p:cNvPr>
          <p:cNvCxnSpPr>
            <a:cxnSpLocks/>
            <a:stCxn id="42" idx="3"/>
            <a:endCxn id="40" idx="1"/>
          </p:cNvCxnSpPr>
          <p:nvPr/>
        </p:nvCxnSpPr>
        <p:spPr>
          <a:xfrm flipV="1">
            <a:off x="3107193" y="3034847"/>
            <a:ext cx="309880" cy="1405"/>
          </a:xfrm>
          <a:prstGeom prst="straightConnector1">
            <a:avLst/>
          </a:prstGeom>
          <a:ln>
            <a:solidFill>
              <a:srgbClr val="00BAFF"/>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734F82A8-E5F8-41F0-869C-E3FB425A3B14}"/>
              </a:ext>
            </a:extLst>
          </p:cNvPr>
          <p:cNvSpPr/>
          <p:nvPr/>
        </p:nvSpPr>
        <p:spPr>
          <a:xfrm>
            <a:off x="3417073" y="2460703"/>
            <a:ext cx="1317175" cy="1148288"/>
          </a:xfrm>
          <a:prstGeom prst="rect">
            <a:avLst/>
          </a:prstGeom>
          <a:solidFill>
            <a:srgbClr val="C1F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54" fontAlgn="auto">
              <a:spcBef>
                <a:spcPts val="0"/>
              </a:spcBef>
              <a:spcAft>
                <a:spcPts val="0"/>
              </a:spcAft>
            </a:pPr>
            <a:r>
              <a:rPr lang="en-US" sz="1400" kern="0" dirty="0">
                <a:solidFill>
                  <a:sysClr val="windowText" lastClr="000000"/>
                </a:solidFill>
              </a:rPr>
              <a:t>Bot Understands</a:t>
            </a:r>
          </a:p>
          <a:p>
            <a:pPr algn="ctr" defTabSz="913554" fontAlgn="auto">
              <a:spcBef>
                <a:spcPts val="0"/>
              </a:spcBef>
              <a:spcAft>
                <a:spcPts val="0"/>
              </a:spcAft>
            </a:pPr>
            <a:r>
              <a:rPr lang="en-US" sz="2800" b="1" kern="0" dirty="0">
                <a:solidFill>
                  <a:srgbClr val="00B050"/>
                </a:solidFill>
                <a:latin typeface="Wingdings 2" panose="05020102010507070707" pitchFamily="18" charset="2"/>
              </a:rPr>
              <a:t>P</a:t>
            </a:r>
            <a:endParaRPr lang="en-US" sz="1600" b="1" kern="0" dirty="0">
              <a:solidFill>
                <a:srgbClr val="00B050"/>
              </a:solidFill>
              <a:latin typeface="Wingdings 2" panose="05020102010507070707" pitchFamily="18" charset="2"/>
            </a:endParaRPr>
          </a:p>
        </p:txBody>
      </p:sp>
      <p:sp>
        <p:nvSpPr>
          <p:cNvPr id="50" name="Rectangle 49">
            <a:extLst>
              <a:ext uri="{FF2B5EF4-FFF2-40B4-BE49-F238E27FC236}">
                <a16:creationId xmlns:a16="http://schemas.microsoft.com/office/drawing/2014/main" id="{9D573AFE-E7C3-4E84-AE13-9200D4B2E7E8}"/>
              </a:ext>
            </a:extLst>
          </p:cNvPr>
          <p:cNvSpPr/>
          <p:nvPr/>
        </p:nvSpPr>
        <p:spPr>
          <a:xfrm>
            <a:off x="5171094" y="2671399"/>
            <a:ext cx="1317175" cy="714043"/>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54" fontAlgn="auto">
              <a:spcBef>
                <a:spcPts val="0"/>
              </a:spcBef>
              <a:spcAft>
                <a:spcPts val="0"/>
              </a:spcAft>
            </a:pPr>
            <a:r>
              <a:rPr lang="en-US" sz="1400" kern="0" dirty="0">
                <a:solidFill>
                  <a:sysClr val="windowText" lastClr="000000"/>
                </a:solidFill>
              </a:rPr>
              <a:t>Belief state predictor</a:t>
            </a:r>
            <a:endParaRPr lang="en-US" sz="1000" kern="0" dirty="0">
              <a:solidFill>
                <a:sysClr val="windowText" lastClr="000000"/>
              </a:solidFill>
            </a:endParaRPr>
          </a:p>
        </p:txBody>
      </p:sp>
      <p:sp>
        <p:nvSpPr>
          <p:cNvPr id="52" name="Rectangle 51">
            <a:extLst>
              <a:ext uri="{FF2B5EF4-FFF2-40B4-BE49-F238E27FC236}">
                <a16:creationId xmlns:a16="http://schemas.microsoft.com/office/drawing/2014/main" id="{4A370BCC-35C0-4768-A3FA-82CE8B21E4A5}"/>
              </a:ext>
            </a:extLst>
          </p:cNvPr>
          <p:cNvSpPr/>
          <p:nvPr/>
        </p:nvSpPr>
        <p:spPr>
          <a:xfrm>
            <a:off x="5036384" y="2499340"/>
            <a:ext cx="3318261" cy="1106778"/>
          </a:xfrm>
          <a:prstGeom prst="rect">
            <a:avLst/>
          </a:prstGeom>
          <a:noFill/>
          <a:ln w="381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3AD5F37C-A4D6-4A8F-A3E4-E154C96AF186}"/>
              </a:ext>
            </a:extLst>
          </p:cNvPr>
          <p:cNvSpPr/>
          <p:nvPr/>
        </p:nvSpPr>
        <p:spPr>
          <a:xfrm>
            <a:off x="6876930" y="2678845"/>
            <a:ext cx="1317175" cy="714043"/>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54" fontAlgn="auto">
              <a:spcBef>
                <a:spcPts val="0"/>
              </a:spcBef>
              <a:spcAft>
                <a:spcPts val="0"/>
              </a:spcAft>
            </a:pPr>
            <a:r>
              <a:rPr lang="en-US" sz="1400" kern="0" dirty="0">
                <a:solidFill>
                  <a:sysClr val="windowText" lastClr="000000"/>
                </a:solidFill>
              </a:rPr>
              <a:t>Action planner</a:t>
            </a:r>
          </a:p>
          <a:p>
            <a:pPr algn="ctr" defTabSz="913554" fontAlgn="auto">
              <a:spcBef>
                <a:spcPts val="0"/>
              </a:spcBef>
              <a:spcAft>
                <a:spcPts val="0"/>
              </a:spcAft>
            </a:pPr>
            <a:r>
              <a:rPr lang="en-US" sz="1400" kern="0" dirty="0">
                <a:solidFill>
                  <a:sysClr val="windowText" lastClr="000000"/>
                </a:solidFill>
              </a:rPr>
              <a:t>“What needs to happen?”</a:t>
            </a:r>
            <a:endParaRPr lang="en-US" sz="1000" kern="0" dirty="0">
              <a:solidFill>
                <a:sysClr val="windowText" lastClr="000000"/>
              </a:solidFill>
            </a:endParaRPr>
          </a:p>
        </p:txBody>
      </p:sp>
      <p:cxnSp>
        <p:nvCxnSpPr>
          <p:cNvPr id="54" name="Elbow Connector 59">
            <a:extLst>
              <a:ext uri="{FF2B5EF4-FFF2-40B4-BE49-F238E27FC236}">
                <a16:creationId xmlns:a16="http://schemas.microsoft.com/office/drawing/2014/main" id="{16554D57-307C-45E9-B1F1-3865139EA38B}"/>
              </a:ext>
            </a:extLst>
          </p:cNvPr>
          <p:cNvCxnSpPr>
            <a:cxnSpLocks/>
            <a:stCxn id="50" idx="3"/>
            <a:endCxn id="53" idx="1"/>
          </p:cNvCxnSpPr>
          <p:nvPr/>
        </p:nvCxnSpPr>
        <p:spPr>
          <a:xfrm>
            <a:off x="6488269" y="3028421"/>
            <a:ext cx="388661" cy="744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5AE1B21-2C73-4DF6-B33A-050E3833BAEE}"/>
              </a:ext>
            </a:extLst>
          </p:cNvPr>
          <p:cNvSpPr/>
          <p:nvPr/>
        </p:nvSpPr>
        <p:spPr>
          <a:xfrm>
            <a:off x="8705610" y="2460704"/>
            <a:ext cx="1317175" cy="1145414"/>
          </a:xfrm>
          <a:prstGeom prst="rect">
            <a:avLst/>
          </a:prstGeom>
          <a:solidFill>
            <a:srgbClr val="C1F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54" fontAlgn="auto">
              <a:spcBef>
                <a:spcPts val="0"/>
              </a:spcBef>
              <a:spcAft>
                <a:spcPts val="0"/>
              </a:spcAft>
            </a:pPr>
            <a:r>
              <a:rPr lang="en-US" sz="1400" kern="0" dirty="0">
                <a:solidFill>
                  <a:sysClr val="windowText" lastClr="000000"/>
                </a:solidFill>
              </a:rPr>
              <a:t>Bot Responds with prompts &amp; answers**</a:t>
            </a:r>
            <a:endParaRPr lang="en-US" sz="1000" kern="0" dirty="0">
              <a:solidFill>
                <a:sysClr val="windowText" lastClr="000000"/>
              </a:solidFill>
            </a:endParaRPr>
          </a:p>
        </p:txBody>
      </p:sp>
      <p:cxnSp>
        <p:nvCxnSpPr>
          <p:cNvPr id="58" name="Straight Arrow Connector 57">
            <a:extLst>
              <a:ext uri="{FF2B5EF4-FFF2-40B4-BE49-F238E27FC236}">
                <a16:creationId xmlns:a16="http://schemas.microsoft.com/office/drawing/2014/main" id="{A33519D4-2D39-46CB-903A-27F7499BDCDB}"/>
              </a:ext>
            </a:extLst>
          </p:cNvPr>
          <p:cNvCxnSpPr>
            <a:cxnSpLocks/>
            <a:stCxn id="53" idx="3"/>
            <a:endCxn id="57" idx="1"/>
          </p:cNvCxnSpPr>
          <p:nvPr/>
        </p:nvCxnSpPr>
        <p:spPr>
          <a:xfrm flipV="1">
            <a:off x="8194105" y="3033411"/>
            <a:ext cx="511505" cy="2456"/>
          </a:xfrm>
          <a:prstGeom prst="straightConnector1">
            <a:avLst/>
          </a:prstGeom>
          <a:ln>
            <a:solidFill>
              <a:srgbClr val="00BAFF"/>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70">
            <a:extLst>
              <a:ext uri="{FF2B5EF4-FFF2-40B4-BE49-F238E27FC236}">
                <a16:creationId xmlns:a16="http://schemas.microsoft.com/office/drawing/2014/main" id="{D639483A-954A-4B93-A34D-5AF208D01FDF}"/>
              </a:ext>
            </a:extLst>
          </p:cNvPr>
          <p:cNvCxnSpPr>
            <a:cxnSpLocks/>
            <a:stCxn id="42" idx="2"/>
            <a:endCxn id="36" idx="1"/>
          </p:cNvCxnSpPr>
          <p:nvPr/>
        </p:nvCxnSpPr>
        <p:spPr>
          <a:xfrm rot="5400000">
            <a:off x="1890175" y="4006899"/>
            <a:ext cx="881836" cy="41057"/>
          </a:xfrm>
          <a:prstGeom prst="bentConnector4">
            <a:avLst>
              <a:gd name="adj1" fmla="val 18800"/>
              <a:gd name="adj2" fmla="val 656787"/>
            </a:avLst>
          </a:prstGeom>
          <a:ln>
            <a:solidFill>
              <a:srgbClr val="00BAFF"/>
            </a:solidFill>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46">
            <a:extLst>
              <a:ext uri="{FF2B5EF4-FFF2-40B4-BE49-F238E27FC236}">
                <a16:creationId xmlns:a16="http://schemas.microsoft.com/office/drawing/2014/main" id="{84B5EAD5-78CE-4B48-8230-2A1C1EB6789D}"/>
              </a:ext>
            </a:extLst>
          </p:cNvPr>
          <p:cNvCxnSpPr>
            <a:cxnSpLocks/>
            <a:stCxn id="36" idx="3"/>
            <a:endCxn id="50" idx="2"/>
          </p:cNvCxnSpPr>
          <p:nvPr/>
        </p:nvCxnSpPr>
        <p:spPr>
          <a:xfrm flipV="1">
            <a:off x="3821708" y="3385442"/>
            <a:ext cx="2007974" cy="1082903"/>
          </a:xfrm>
          <a:prstGeom prst="bentConnector2">
            <a:avLst/>
          </a:prstGeom>
          <a:ln>
            <a:solidFill>
              <a:srgbClr val="00BAFF"/>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17A6386-D112-43C4-9DDC-A66F8B4B913D}"/>
              </a:ext>
            </a:extLst>
          </p:cNvPr>
          <p:cNvCxnSpPr>
            <a:cxnSpLocks/>
            <a:stCxn id="57" idx="3"/>
            <a:endCxn id="72" idx="1"/>
          </p:cNvCxnSpPr>
          <p:nvPr/>
        </p:nvCxnSpPr>
        <p:spPr>
          <a:xfrm flipV="1">
            <a:off x="10022785" y="3023840"/>
            <a:ext cx="239355" cy="9571"/>
          </a:xfrm>
          <a:prstGeom prst="straightConnector1">
            <a:avLst/>
          </a:prstGeom>
          <a:ln>
            <a:solidFill>
              <a:srgbClr val="00BAFF"/>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6C15FBCE-4B56-4D15-8265-913408A46DD7}"/>
              </a:ext>
            </a:extLst>
          </p:cNvPr>
          <p:cNvSpPr/>
          <p:nvPr/>
        </p:nvSpPr>
        <p:spPr>
          <a:xfrm>
            <a:off x="6962134" y="3954025"/>
            <a:ext cx="1511144" cy="1042109"/>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ABD33D31-0C6A-459D-ADEF-42C0ED22D6EE}"/>
              </a:ext>
            </a:extLst>
          </p:cNvPr>
          <p:cNvSpPr txBox="1"/>
          <p:nvPr/>
        </p:nvSpPr>
        <p:spPr>
          <a:xfrm>
            <a:off x="7255740" y="4515635"/>
            <a:ext cx="950655" cy="554483"/>
          </a:xfrm>
          <a:prstGeom prst="rect">
            <a:avLst/>
          </a:prstGeom>
        </p:spPr>
        <p:txBody>
          <a:bodyPr vert="horz" wrap="none" lIns="0" tIns="0" rIns="0" bIns="0" rtlCol="0">
            <a:noAutofit/>
          </a:bodyPr>
          <a:lstStyle/>
          <a:p>
            <a:pPr algn="ctr"/>
            <a:r>
              <a:rPr lang="en-US" sz="1400" dirty="0"/>
              <a:t>Emotion </a:t>
            </a:r>
          </a:p>
          <a:p>
            <a:pPr algn="ctr"/>
            <a:r>
              <a:rPr lang="en-US" sz="1400" dirty="0"/>
              <a:t>Generation</a:t>
            </a:r>
          </a:p>
        </p:txBody>
      </p:sp>
      <p:cxnSp>
        <p:nvCxnSpPr>
          <p:cNvPr id="56" name="Elbow Connector 62">
            <a:extLst>
              <a:ext uri="{FF2B5EF4-FFF2-40B4-BE49-F238E27FC236}">
                <a16:creationId xmlns:a16="http://schemas.microsoft.com/office/drawing/2014/main" id="{90634247-B110-42BA-BEB5-ECD297C7D13D}"/>
              </a:ext>
            </a:extLst>
          </p:cNvPr>
          <p:cNvCxnSpPr>
            <a:cxnSpLocks/>
            <a:stCxn id="51" idx="3"/>
            <a:endCxn id="57" idx="2"/>
          </p:cNvCxnSpPr>
          <p:nvPr/>
        </p:nvCxnSpPr>
        <p:spPr>
          <a:xfrm flipV="1">
            <a:off x="8473278" y="3606118"/>
            <a:ext cx="890920" cy="868962"/>
          </a:xfrm>
          <a:prstGeom prst="bentConnector2">
            <a:avLst/>
          </a:prstGeom>
          <a:ln>
            <a:solidFill>
              <a:srgbClr val="00BAFF"/>
            </a:solidFill>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26">
            <a:extLst>
              <a:ext uri="{FF2B5EF4-FFF2-40B4-BE49-F238E27FC236}">
                <a16:creationId xmlns:a16="http://schemas.microsoft.com/office/drawing/2014/main" id="{D2D4F86F-54EE-4E15-BB48-A106FC4A67DF}"/>
              </a:ext>
            </a:extLst>
          </p:cNvPr>
          <p:cNvCxnSpPr>
            <a:cxnSpLocks/>
            <a:stCxn id="51" idx="3"/>
            <a:endCxn id="72" idx="2"/>
          </p:cNvCxnSpPr>
          <p:nvPr/>
        </p:nvCxnSpPr>
        <p:spPr>
          <a:xfrm flipV="1">
            <a:off x="8473278" y="3574097"/>
            <a:ext cx="2544434" cy="900983"/>
          </a:xfrm>
          <a:prstGeom prst="bentConnector2">
            <a:avLst/>
          </a:prstGeom>
          <a:ln>
            <a:solidFill>
              <a:srgbClr val="00BA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162E053-030E-46F6-9075-4281DB808AC8}"/>
              </a:ext>
            </a:extLst>
          </p:cNvPr>
          <p:cNvCxnSpPr/>
          <p:nvPr/>
        </p:nvCxnSpPr>
        <p:spPr>
          <a:xfrm>
            <a:off x="11767155" y="3051462"/>
            <a:ext cx="304521" cy="0"/>
          </a:xfrm>
          <a:prstGeom prst="straightConnector1">
            <a:avLst/>
          </a:prstGeom>
          <a:ln>
            <a:solidFill>
              <a:srgbClr val="00BAFF"/>
            </a:solidFill>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59">
            <a:extLst>
              <a:ext uri="{FF2B5EF4-FFF2-40B4-BE49-F238E27FC236}">
                <a16:creationId xmlns:a16="http://schemas.microsoft.com/office/drawing/2014/main" id="{3D991E19-BE2F-4328-BA84-E675B8EFD431}"/>
              </a:ext>
            </a:extLst>
          </p:cNvPr>
          <p:cNvCxnSpPr>
            <a:cxnSpLocks/>
            <a:stCxn id="50" idx="3"/>
            <a:endCxn id="51" idx="1"/>
          </p:cNvCxnSpPr>
          <p:nvPr/>
        </p:nvCxnSpPr>
        <p:spPr>
          <a:xfrm>
            <a:off x="6488269" y="3028421"/>
            <a:ext cx="473865" cy="1446659"/>
          </a:xfrm>
          <a:prstGeom prst="bentConnector3">
            <a:avLst>
              <a:gd name="adj1" fmla="val 50000"/>
            </a:avLst>
          </a:prstGeom>
          <a:ln>
            <a:solidFill>
              <a:srgbClr val="00BAFF"/>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61">
            <a:extLst>
              <a:ext uri="{FF2B5EF4-FFF2-40B4-BE49-F238E27FC236}">
                <a16:creationId xmlns:a16="http://schemas.microsoft.com/office/drawing/2014/main" id="{C70BD771-9113-4E38-A802-9D4C0DCA9581}"/>
              </a:ext>
            </a:extLst>
          </p:cNvPr>
          <p:cNvPicPr>
            <a:picLocks noChangeAspect="1"/>
          </p:cNvPicPr>
          <p:nvPr/>
        </p:nvPicPr>
        <p:blipFill>
          <a:blip r:embed="rId5"/>
          <a:stretch>
            <a:fillRect/>
          </a:stretch>
        </p:blipFill>
        <p:spPr>
          <a:xfrm>
            <a:off x="7675395" y="3891621"/>
            <a:ext cx="735129" cy="735129"/>
          </a:xfrm>
          <a:prstGeom prst="rect">
            <a:avLst/>
          </a:prstGeom>
        </p:spPr>
      </p:pic>
      <p:pic>
        <p:nvPicPr>
          <p:cNvPr id="1026" name="Picture 2" descr="Image result for happy face">
            <a:extLst>
              <a:ext uri="{FF2B5EF4-FFF2-40B4-BE49-F238E27FC236}">
                <a16:creationId xmlns:a16="http://schemas.microsoft.com/office/drawing/2014/main" id="{FE7C314B-DC18-4716-8B9D-637DE8C363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8888" y="4027427"/>
            <a:ext cx="491610" cy="4635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Speech recognition">
            <a:extLst>
              <a:ext uri="{FF2B5EF4-FFF2-40B4-BE49-F238E27FC236}">
                <a16:creationId xmlns:a16="http://schemas.microsoft.com/office/drawing/2014/main" id="{B1A284BA-B298-4E95-82FC-44E4AE668D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2443" y="2550856"/>
            <a:ext cx="1241174" cy="981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ctangle 41">
            <a:extLst>
              <a:ext uri="{FF2B5EF4-FFF2-40B4-BE49-F238E27FC236}">
                <a16:creationId xmlns:a16="http://schemas.microsoft.com/office/drawing/2014/main" id="{B3A0570E-B525-459B-A562-E74D39BF2074}"/>
              </a:ext>
            </a:extLst>
          </p:cNvPr>
          <p:cNvSpPr/>
          <p:nvPr/>
        </p:nvSpPr>
        <p:spPr>
          <a:xfrm>
            <a:off x="1596049" y="2485994"/>
            <a:ext cx="1511144" cy="1100515"/>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E97DD980-9BDD-4A10-9CA4-3616ACF3F535}"/>
              </a:ext>
            </a:extLst>
          </p:cNvPr>
          <p:cNvSpPr txBox="1"/>
          <p:nvPr/>
        </p:nvSpPr>
        <p:spPr>
          <a:xfrm>
            <a:off x="1154596" y="2137654"/>
            <a:ext cx="2352994" cy="206862"/>
          </a:xfrm>
          <a:prstGeom prst="rect">
            <a:avLst/>
          </a:prstGeom>
        </p:spPr>
        <p:txBody>
          <a:bodyPr vert="horz" wrap="none" lIns="0" tIns="0" rIns="0" bIns="0" rtlCol="0">
            <a:noAutofit/>
          </a:bodyPr>
          <a:lstStyle/>
          <a:p>
            <a:pPr algn="ctr"/>
            <a:r>
              <a:rPr lang="en-US" sz="1050" dirty="0"/>
              <a:t>Automatic Speech </a:t>
            </a:r>
          </a:p>
          <a:p>
            <a:pPr algn="ctr"/>
            <a:r>
              <a:rPr lang="en-US" sz="1050" dirty="0"/>
              <a:t>Recognition (ASA)</a:t>
            </a:r>
          </a:p>
        </p:txBody>
      </p:sp>
      <p:pic>
        <p:nvPicPr>
          <p:cNvPr id="1027" name="Picture 2" descr="Image result for text to speech">
            <a:extLst>
              <a:ext uri="{FF2B5EF4-FFF2-40B4-BE49-F238E27FC236}">
                <a16:creationId xmlns:a16="http://schemas.microsoft.com/office/drawing/2014/main" id="{D05F4511-5A1F-4982-90C1-D93FE02D81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93366" y="2537977"/>
            <a:ext cx="1029304" cy="94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Rectangle 71">
            <a:extLst>
              <a:ext uri="{FF2B5EF4-FFF2-40B4-BE49-F238E27FC236}">
                <a16:creationId xmlns:a16="http://schemas.microsoft.com/office/drawing/2014/main" id="{088E3867-7BB4-487E-92A9-3E34635BE784}"/>
              </a:ext>
            </a:extLst>
          </p:cNvPr>
          <p:cNvSpPr/>
          <p:nvPr/>
        </p:nvSpPr>
        <p:spPr>
          <a:xfrm>
            <a:off x="10262140" y="2473582"/>
            <a:ext cx="1511144" cy="1100515"/>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6A0A52FD-5DC4-4297-8337-99A6F24A6316}"/>
              </a:ext>
            </a:extLst>
          </p:cNvPr>
          <p:cNvSpPr txBox="1"/>
          <p:nvPr/>
        </p:nvSpPr>
        <p:spPr>
          <a:xfrm>
            <a:off x="9818642" y="2285605"/>
            <a:ext cx="2352994" cy="206862"/>
          </a:xfrm>
          <a:prstGeom prst="rect">
            <a:avLst/>
          </a:prstGeom>
        </p:spPr>
        <p:txBody>
          <a:bodyPr vert="horz" wrap="none" lIns="0" tIns="0" rIns="0" bIns="0" rtlCol="0">
            <a:noAutofit/>
          </a:bodyPr>
          <a:lstStyle/>
          <a:p>
            <a:pPr algn="ctr"/>
            <a:r>
              <a:rPr lang="en-US" sz="1050" dirty="0"/>
              <a:t>Text to Speech (TTS)</a:t>
            </a:r>
          </a:p>
        </p:txBody>
      </p:sp>
      <p:sp>
        <p:nvSpPr>
          <p:cNvPr id="82" name="TextBox 81">
            <a:extLst>
              <a:ext uri="{FF2B5EF4-FFF2-40B4-BE49-F238E27FC236}">
                <a16:creationId xmlns:a16="http://schemas.microsoft.com/office/drawing/2014/main" id="{82785B5E-B432-4A55-AE42-6E1FD34ED062}"/>
              </a:ext>
            </a:extLst>
          </p:cNvPr>
          <p:cNvSpPr txBox="1"/>
          <p:nvPr/>
        </p:nvSpPr>
        <p:spPr>
          <a:xfrm>
            <a:off x="2885222" y="2100360"/>
            <a:ext cx="2352994" cy="206862"/>
          </a:xfrm>
          <a:prstGeom prst="rect">
            <a:avLst/>
          </a:prstGeom>
        </p:spPr>
        <p:txBody>
          <a:bodyPr vert="horz" wrap="none" lIns="0" tIns="0" rIns="0" bIns="0" rtlCol="0">
            <a:noAutofit/>
          </a:bodyPr>
          <a:lstStyle/>
          <a:p>
            <a:pPr algn="ctr"/>
            <a:r>
              <a:rPr lang="en-US" sz="1050" dirty="0"/>
              <a:t>Natural Language</a:t>
            </a:r>
          </a:p>
          <a:p>
            <a:pPr algn="ctr"/>
            <a:r>
              <a:rPr lang="en-US" sz="1050" dirty="0"/>
              <a:t> Understanding (NLU)</a:t>
            </a:r>
          </a:p>
        </p:txBody>
      </p:sp>
      <p:sp>
        <p:nvSpPr>
          <p:cNvPr id="83" name="TextBox 82">
            <a:extLst>
              <a:ext uri="{FF2B5EF4-FFF2-40B4-BE49-F238E27FC236}">
                <a16:creationId xmlns:a16="http://schemas.microsoft.com/office/drawing/2014/main" id="{123F2B45-BE3D-4749-839D-A7B63B151971}"/>
              </a:ext>
            </a:extLst>
          </p:cNvPr>
          <p:cNvSpPr txBox="1"/>
          <p:nvPr/>
        </p:nvSpPr>
        <p:spPr>
          <a:xfrm>
            <a:off x="8194105" y="2115104"/>
            <a:ext cx="2352994" cy="206862"/>
          </a:xfrm>
          <a:prstGeom prst="rect">
            <a:avLst/>
          </a:prstGeom>
        </p:spPr>
        <p:txBody>
          <a:bodyPr vert="horz" wrap="none" lIns="0" tIns="0" rIns="0" bIns="0" rtlCol="0">
            <a:noAutofit/>
          </a:bodyPr>
          <a:lstStyle/>
          <a:p>
            <a:pPr algn="ctr"/>
            <a:r>
              <a:rPr lang="en-US" sz="1050" dirty="0"/>
              <a:t>Natural Language </a:t>
            </a:r>
          </a:p>
          <a:p>
            <a:pPr algn="ctr"/>
            <a:r>
              <a:rPr lang="en-US" sz="1050" dirty="0"/>
              <a:t>Generation (NLG)</a:t>
            </a:r>
          </a:p>
        </p:txBody>
      </p:sp>
    </p:spTree>
    <p:extLst>
      <p:ext uri="{BB962C8B-B14F-4D97-AF65-F5344CB8AC3E}">
        <p14:creationId xmlns:p14="http://schemas.microsoft.com/office/powerpoint/2010/main" val="3359841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ounded Rectangle 54"/>
          <p:cNvSpPr/>
          <p:nvPr/>
        </p:nvSpPr>
        <p:spPr>
          <a:xfrm>
            <a:off x="793108" y="1526664"/>
            <a:ext cx="10044859" cy="1387641"/>
          </a:xfrm>
          <a:prstGeom prst="roundRect">
            <a:avLst/>
          </a:prstGeom>
          <a:solidFill>
            <a:schemeClr val="bg1">
              <a:lumMod val="75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36" name="Rounded Rectangle 135"/>
          <p:cNvSpPr/>
          <p:nvPr/>
        </p:nvSpPr>
        <p:spPr>
          <a:xfrm>
            <a:off x="793108" y="3139905"/>
            <a:ext cx="10044859" cy="1039043"/>
          </a:xfrm>
          <a:prstGeom prst="roundRect">
            <a:avLst/>
          </a:prstGeom>
          <a:solidFill>
            <a:schemeClr val="bg1">
              <a:lumMod val="75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63" name="Rounded Rectangle 62"/>
          <p:cNvSpPr/>
          <p:nvPr/>
        </p:nvSpPr>
        <p:spPr>
          <a:xfrm>
            <a:off x="804295" y="5499472"/>
            <a:ext cx="10044861" cy="1066321"/>
          </a:xfrm>
          <a:prstGeom prst="roundRect">
            <a:avLst/>
          </a:prstGeom>
          <a:solidFill>
            <a:schemeClr val="bg1">
              <a:lumMod val="75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86" name="Rounded Rectangle 85"/>
          <p:cNvSpPr/>
          <p:nvPr/>
        </p:nvSpPr>
        <p:spPr>
          <a:xfrm>
            <a:off x="804297" y="4301604"/>
            <a:ext cx="10044859" cy="1039043"/>
          </a:xfrm>
          <a:prstGeom prst="roundRect">
            <a:avLst/>
          </a:prstGeom>
          <a:solidFill>
            <a:schemeClr val="bg1">
              <a:lumMod val="75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75" name="Rounded Rectangle 74"/>
          <p:cNvSpPr/>
          <p:nvPr/>
        </p:nvSpPr>
        <p:spPr>
          <a:xfrm>
            <a:off x="817754" y="944497"/>
            <a:ext cx="10044859" cy="348338"/>
          </a:xfrm>
          <a:prstGeom prst="roundRect">
            <a:avLst/>
          </a:prstGeom>
          <a:solidFill>
            <a:schemeClr val="bg1">
              <a:lumMod val="75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a:ea typeface="+mn-ea"/>
                <a:cs typeface="+mn-cs"/>
              </a:rPr>
              <a:t>Metrics and Instrumentation</a:t>
            </a: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pic>
        <p:nvPicPr>
          <p:cNvPr id="31756" name="Picture 41"/>
          <p:cNvPicPr>
            <a:picLocks noChangeAspect="1" noChangeArrowheads="1"/>
          </p:cNvPicPr>
          <p:nvPr/>
        </p:nvPicPr>
        <p:blipFill>
          <a:blip r:embed="rId2" cstate="print"/>
          <a:srcRect/>
          <a:stretch>
            <a:fillRect/>
          </a:stretch>
        </p:blipFill>
        <p:spPr bwMode="auto">
          <a:xfrm>
            <a:off x="1964242" y="2467233"/>
            <a:ext cx="478169" cy="365422"/>
          </a:xfrm>
          <a:prstGeom prst="rect">
            <a:avLst/>
          </a:prstGeom>
          <a:noFill/>
          <a:ln w="9525">
            <a:noFill/>
            <a:miter lim="800000"/>
            <a:headEnd/>
            <a:tailEnd/>
          </a:ln>
        </p:spPr>
      </p:pic>
      <p:pic>
        <p:nvPicPr>
          <p:cNvPr id="31766" name="Picture 43"/>
          <p:cNvPicPr>
            <a:picLocks noChangeAspect="1" noChangeArrowheads="1"/>
          </p:cNvPicPr>
          <p:nvPr/>
        </p:nvPicPr>
        <p:blipFill>
          <a:blip r:embed="rId3"/>
          <a:srcRect/>
          <a:stretch>
            <a:fillRect/>
          </a:stretch>
        </p:blipFill>
        <p:spPr bwMode="auto">
          <a:xfrm>
            <a:off x="5290956" y="1946219"/>
            <a:ext cx="989137" cy="753552"/>
          </a:xfrm>
          <a:prstGeom prst="rect">
            <a:avLst/>
          </a:prstGeom>
          <a:noFill/>
          <a:ln w="9525">
            <a:noFill/>
            <a:miter lim="800000"/>
            <a:headEnd/>
            <a:tailEnd/>
          </a:ln>
        </p:spPr>
      </p:pic>
      <p:pic>
        <p:nvPicPr>
          <p:cNvPr id="4" name="Picture 3"/>
          <p:cNvPicPr>
            <a:picLocks noChangeAspect="1"/>
          </p:cNvPicPr>
          <p:nvPr/>
        </p:nvPicPr>
        <p:blipFill>
          <a:blip r:embed="rId4"/>
          <a:stretch>
            <a:fillRect/>
          </a:stretch>
        </p:blipFill>
        <p:spPr>
          <a:xfrm>
            <a:off x="3270103" y="2519624"/>
            <a:ext cx="461993" cy="368994"/>
          </a:xfrm>
          <a:prstGeom prst="rect">
            <a:avLst/>
          </a:prstGeom>
        </p:spPr>
      </p:pic>
      <p:sp>
        <p:nvSpPr>
          <p:cNvPr id="24" name="Flowchart: Magnetic Disk 23"/>
          <p:cNvSpPr/>
          <p:nvPr/>
        </p:nvSpPr>
        <p:spPr>
          <a:xfrm>
            <a:off x="3074085" y="5536182"/>
            <a:ext cx="406400" cy="276096"/>
          </a:xfrm>
          <a:prstGeom prst="flowChartMagneticDisk">
            <a:avLst/>
          </a:prstGeom>
          <a:solidFill>
            <a:schemeClr val="accent3">
              <a:lumMod val="20000"/>
              <a:lumOff val="80000"/>
            </a:scheme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65" name="Flowchart: Magnetic Disk 64"/>
          <p:cNvSpPr/>
          <p:nvPr/>
        </p:nvSpPr>
        <p:spPr>
          <a:xfrm>
            <a:off x="3277285" y="5688582"/>
            <a:ext cx="406400" cy="276096"/>
          </a:xfrm>
          <a:prstGeom prst="flowChartMagneticDisk">
            <a:avLst/>
          </a:prstGeom>
          <a:solidFill>
            <a:schemeClr val="accent3">
              <a:lumMod val="20000"/>
              <a:lumOff val="80000"/>
            </a:scheme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66" name="Flowchart: Magnetic Disk 65"/>
          <p:cNvSpPr/>
          <p:nvPr/>
        </p:nvSpPr>
        <p:spPr>
          <a:xfrm>
            <a:off x="3480485" y="5840982"/>
            <a:ext cx="406400" cy="276096"/>
          </a:xfrm>
          <a:prstGeom prst="flowChartMagneticDisk">
            <a:avLst/>
          </a:prstGeom>
          <a:solidFill>
            <a:schemeClr val="accent3">
              <a:lumMod val="20000"/>
              <a:lumOff val="80000"/>
            </a:scheme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67" name="Flowchart: Magnetic Disk 66"/>
          <p:cNvSpPr/>
          <p:nvPr/>
        </p:nvSpPr>
        <p:spPr>
          <a:xfrm>
            <a:off x="2747017" y="5524956"/>
            <a:ext cx="406400" cy="276096"/>
          </a:xfrm>
          <a:prstGeom prst="flowChartMagneticDisk">
            <a:avLst/>
          </a:prstGeom>
          <a:solidFill>
            <a:schemeClr val="accent3">
              <a:lumMod val="20000"/>
              <a:lumOff val="80000"/>
            </a:scheme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68" name="Flowchart: Magnetic Disk 67"/>
          <p:cNvSpPr/>
          <p:nvPr/>
        </p:nvSpPr>
        <p:spPr>
          <a:xfrm>
            <a:off x="2950217" y="5677356"/>
            <a:ext cx="406400" cy="276096"/>
          </a:xfrm>
          <a:prstGeom prst="flowChartMagneticDisk">
            <a:avLst/>
          </a:prstGeom>
          <a:solidFill>
            <a:schemeClr val="accent3">
              <a:lumMod val="20000"/>
              <a:lumOff val="80000"/>
            </a:scheme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69" name="Flowchart: Magnetic Disk 68"/>
          <p:cNvSpPr/>
          <p:nvPr/>
        </p:nvSpPr>
        <p:spPr>
          <a:xfrm>
            <a:off x="3153417" y="5829756"/>
            <a:ext cx="406400" cy="276096"/>
          </a:xfrm>
          <a:prstGeom prst="flowChartMagneticDisk">
            <a:avLst/>
          </a:prstGeom>
          <a:solidFill>
            <a:schemeClr val="accent3">
              <a:lumMod val="20000"/>
              <a:lumOff val="80000"/>
            </a:scheme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70" name="Text Box 21"/>
          <p:cNvSpPr txBox="1">
            <a:spLocks noChangeArrowheads="1"/>
          </p:cNvSpPr>
          <p:nvPr/>
        </p:nvSpPr>
        <p:spPr bwMode="auto">
          <a:xfrm>
            <a:off x="1673223" y="6078353"/>
            <a:ext cx="3697871" cy="574153"/>
          </a:xfrm>
          <a:prstGeom prst="rect">
            <a:avLst/>
          </a:prstGeom>
          <a:noFill/>
          <a:ln w="9525">
            <a:noFill/>
            <a:miter lim="800000"/>
            <a:headEnd/>
            <a:tailEnd/>
          </a:ln>
        </p:spPr>
        <p:txBody>
          <a:bodyPr wrap="square" lIns="50397" tIns="49604" rIns="50397" bIns="49604">
            <a:spAutoFit/>
          </a:bodyPr>
          <a:lstStyle/>
          <a:p>
            <a:pPr marL="0" marR="0" lvl="0" indent="0" algn="l" defTabSz="503238" rtl="0" eaLnBrk="0" fontAlgn="base" latinLnBrk="0" hangingPunct="0">
              <a:lnSpc>
                <a:spcPct val="110000"/>
              </a:lnSpc>
              <a:spcBef>
                <a:spcPct val="0"/>
              </a:spcBef>
              <a:spcAft>
                <a:spcPct val="0"/>
              </a:spcAft>
              <a:buClr>
                <a:srgbClr val="000000"/>
              </a:buClr>
              <a:buSzTx/>
              <a:buFont typeface="Times New Roman" pitchFamily="18" charset="0"/>
              <a:buNone/>
              <a:tabLst>
                <a:tab pos="0" algn="l"/>
                <a:tab pos="503238" algn="l"/>
                <a:tab pos="1008063" algn="l"/>
                <a:tab pos="1511300" algn="l"/>
                <a:tab pos="2016125" algn="l"/>
                <a:tab pos="2519363" algn="l"/>
                <a:tab pos="3024188" algn="l"/>
                <a:tab pos="3527425" algn="l"/>
                <a:tab pos="4032250" algn="l"/>
                <a:tab pos="4535488" algn="l"/>
                <a:tab pos="5040313" algn="l"/>
                <a:tab pos="5543550" algn="l"/>
                <a:tab pos="6048375" algn="l"/>
                <a:tab pos="6551613" algn="l"/>
                <a:tab pos="7054850" algn="l"/>
                <a:tab pos="7559675" algn="l"/>
                <a:tab pos="8062913" algn="l"/>
                <a:tab pos="8567738" algn="l"/>
                <a:tab pos="9070975" algn="l"/>
                <a:tab pos="9575800" algn="l"/>
                <a:tab pos="10079038" algn="l"/>
              </a:tabLst>
              <a:defRPr/>
            </a:pPr>
            <a:r>
              <a:rPr kumimoji="0" lang="en-US" altLang="en-US" sz="1400" b="0" i="0" u="none" strike="noStrike" kern="1200" cap="none" spc="0" normalizeH="0" baseline="0" noProof="0" dirty="0">
                <a:ln>
                  <a:noFill/>
                </a:ln>
                <a:solidFill>
                  <a:srgbClr val="000000"/>
                </a:solidFill>
                <a:effectLst/>
                <a:uLnTx/>
                <a:uFillTx/>
                <a:latin typeface="Arial" pitchFamily="34" charset="0"/>
                <a:ea typeface="MS PGothic" pitchFamily="34" charset="-128"/>
                <a:cs typeface="+mn-cs"/>
              </a:rPr>
              <a:t>Publicly available data, curated knowledge-sources and training data.</a:t>
            </a:r>
          </a:p>
        </p:txBody>
      </p:sp>
      <p:sp>
        <p:nvSpPr>
          <p:cNvPr id="71" name="Flowchart: Magnetic Disk 70"/>
          <p:cNvSpPr/>
          <p:nvPr/>
        </p:nvSpPr>
        <p:spPr>
          <a:xfrm>
            <a:off x="6801637" y="5524956"/>
            <a:ext cx="406400" cy="276096"/>
          </a:xfrm>
          <a:prstGeom prst="flowChartMagneticDisk">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72" name="Flowchart: Magnetic Disk 71"/>
          <p:cNvSpPr/>
          <p:nvPr/>
        </p:nvSpPr>
        <p:spPr>
          <a:xfrm>
            <a:off x="7004837" y="5677356"/>
            <a:ext cx="406400" cy="276096"/>
          </a:xfrm>
          <a:prstGeom prst="flowChartMagneticDisk">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73" name="Flowchart: Magnetic Disk 72"/>
          <p:cNvSpPr/>
          <p:nvPr/>
        </p:nvSpPr>
        <p:spPr>
          <a:xfrm>
            <a:off x="7208037" y="5829756"/>
            <a:ext cx="406400" cy="276096"/>
          </a:xfrm>
          <a:prstGeom prst="flowChartMagneticDisk">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74" name="Text Box 21"/>
          <p:cNvSpPr txBox="1">
            <a:spLocks noChangeArrowheads="1"/>
          </p:cNvSpPr>
          <p:nvPr/>
        </p:nvSpPr>
        <p:spPr bwMode="auto">
          <a:xfrm>
            <a:off x="5964450" y="6055724"/>
            <a:ext cx="2545965" cy="574153"/>
          </a:xfrm>
          <a:prstGeom prst="rect">
            <a:avLst/>
          </a:prstGeom>
          <a:noFill/>
          <a:ln w="9525">
            <a:noFill/>
            <a:miter lim="800000"/>
            <a:headEnd/>
            <a:tailEnd/>
          </a:ln>
        </p:spPr>
        <p:txBody>
          <a:bodyPr wrap="square" lIns="50397" tIns="49604" rIns="50397" bIns="49604">
            <a:spAutoFit/>
          </a:bodyPr>
          <a:lstStyle/>
          <a:p>
            <a:pPr marL="0" marR="0" lvl="0" indent="0" algn="l" defTabSz="503238" rtl="0" eaLnBrk="0" fontAlgn="base" latinLnBrk="0" hangingPunct="0">
              <a:lnSpc>
                <a:spcPct val="110000"/>
              </a:lnSpc>
              <a:spcBef>
                <a:spcPct val="0"/>
              </a:spcBef>
              <a:spcAft>
                <a:spcPct val="0"/>
              </a:spcAft>
              <a:buClr>
                <a:srgbClr val="000000"/>
              </a:buClr>
              <a:buSzTx/>
              <a:buFont typeface="Times New Roman" pitchFamily="18" charset="0"/>
              <a:buNone/>
              <a:tabLst>
                <a:tab pos="0" algn="l"/>
                <a:tab pos="503238" algn="l"/>
                <a:tab pos="1008063" algn="l"/>
                <a:tab pos="1511300" algn="l"/>
                <a:tab pos="2016125" algn="l"/>
                <a:tab pos="2519363" algn="l"/>
                <a:tab pos="3024188" algn="l"/>
                <a:tab pos="3527425" algn="l"/>
                <a:tab pos="4032250" algn="l"/>
                <a:tab pos="4535488" algn="l"/>
                <a:tab pos="5040313" algn="l"/>
                <a:tab pos="5543550" algn="l"/>
                <a:tab pos="6048375" algn="l"/>
                <a:tab pos="6551613" algn="l"/>
                <a:tab pos="7054850" algn="l"/>
                <a:tab pos="7559675" algn="l"/>
                <a:tab pos="8062913" algn="l"/>
                <a:tab pos="8567738" algn="l"/>
                <a:tab pos="9070975" algn="l"/>
                <a:tab pos="9575800" algn="l"/>
                <a:tab pos="10079038" algn="l"/>
              </a:tabLst>
              <a:defRPr/>
            </a:pPr>
            <a:r>
              <a:rPr kumimoji="0" lang="en-US" altLang="en-US" sz="1400" b="0" i="0" u="none" strike="noStrike" kern="1200" cap="none" spc="0" normalizeH="0" baseline="0" noProof="0" dirty="0">
                <a:ln>
                  <a:noFill/>
                </a:ln>
                <a:solidFill>
                  <a:srgbClr val="000000"/>
                </a:solidFill>
                <a:effectLst/>
                <a:uLnTx/>
                <a:uFillTx/>
                <a:latin typeface="Arial" pitchFamily="34" charset="0"/>
                <a:ea typeface="MS PGothic" pitchFamily="34" charset="-128"/>
                <a:cs typeface="+mn-cs"/>
              </a:rPr>
              <a:t>Private un-sanitized data-sources</a:t>
            </a:r>
          </a:p>
        </p:txBody>
      </p:sp>
      <p:sp>
        <p:nvSpPr>
          <p:cNvPr id="62" name="TextBox 61"/>
          <p:cNvSpPr txBox="1"/>
          <p:nvPr/>
        </p:nvSpPr>
        <p:spPr>
          <a:xfrm>
            <a:off x="1904597" y="2804755"/>
            <a:ext cx="1243419" cy="2616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Client Self-Assist</a:t>
            </a:r>
          </a:p>
        </p:txBody>
      </p:sp>
      <p:sp>
        <p:nvSpPr>
          <p:cNvPr id="64" name="TextBox 63"/>
          <p:cNvSpPr txBox="1"/>
          <p:nvPr/>
        </p:nvSpPr>
        <p:spPr>
          <a:xfrm>
            <a:off x="5472109" y="5482796"/>
            <a:ext cx="686855" cy="369332"/>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Data </a:t>
            </a:r>
          </a:p>
        </p:txBody>
      </p:sp>
      <p:sp>
        <p:nvSpPr>
          <p:cNvPr id="83" name="TextBox 82"/>
          <p:cNvSpPr txBox="1"/>
          <p:nvPr/>
        </p:nvSpPr>
        <p:spPr>
          <a:xfrm>
            <a:off x="4303641" y="3140564"/>
            <a:ext cx="3206984" cy="36933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Solution Architecture</a:t>
            </a:r>
          </a:p>
        </p:txBody>
      </p:sp>
      <p:sp>
        <p:nvSpPr>
          <p:cNvPr id="16" name="Rounded Rectangle 15"/>
          <p:cNvSpPr/>
          <p:nvPr/>
        </p:nvSpPr>
        <p:spPr>
          <a:xfrm>
            <a:off x="9389877" y="3592978"/>
            <a:ext cx="1345531" cy="520861"/>
          </a:xfrm>
          <a:prstGeom prst="roundRect">
            <a:avLst/>
          </a:prstGeom>
          <a:solidFill>
            <a:schemeClr val="accent4">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a:ea typeface="+mn-ea"/>
                <a:cs typeface="+mn-cs"/>
              </a:rPr>
              <a:t>Hypothesis Generation</a:t>
            </a:r>
          </a:p>
        </p:txBody>
      </p:sp>
      <p:pic>
        <p:nvPicPr>
          <p:cNvPr id="91" name="Picture 43"/>
          <p:cNvPicPr>
            <a:picLocks noChangeAspect="1" noChangeArrowheads="1"/>
          </p:cNvPicPr>
          <p:nvPr/>
        </p:nvPicPr>
        <p:blipFill>
          <a:blip r:embed="rId3"/>
          <a:srcRect/>
          <a:stretch>
            <a:fillRect/>
          </a:stretch>
        </p:blipFill>
        <p:spPr bwMode="auto">
          <a:xfrm>
            <a:off x="6739088" y="1946219"/>
            <a:ext cx="989137" cy="753552"/>
          </a:xfrm>
          <a:prstGeom prst="rect">
            <a:avLst/>
          </a:prstGeom>
          <a:noFill/>
          <a:ln w="9525">
            <a:noFill/>
            <a:miter lim="800000"/>
            <a:headEnd/>
            <a:tailEnd/>
          </a:ln>
        </p:spPr>
      </p:pic>
      <p:pic>
        <p:nvPicPr>
          <p:cNvPr id="95" name="Picture 43"/>
          <p:cNvPicPr>
            <a:picLocks noChangeAspect="1" noChangeArrowheads="1"/>
          </p:cNvPicPr>
          <p:nvPr/>
        </p:nvPicPr>
        <p:blipFill>
          <a:blip r:embed="rId3"/>
          <a:srcRect/>
          <a:stretch>
            <a:fillRect/>
          </a:stretch>
        </p:blipFill>
        <p:spPr bwMode="auto">
          <a:xfrm>
            <a:off x="8399442" y="1930055"/>
            <a:ext cx="989137" cy="753552"/>
          </a:xfrm>
          <a:prstGeom prst="rect">
            <a:avLst/>
          </a:prstGeom>
          <a:noFill/>
          <a:ln w="9525">
            <a:noFill/>
            <a:miter lim="800000"/>
            <a:headEnd/>
            <a:tailEnd/>
          </a:ln>
        </p:spPr>
      </p:pic>
      <p:cxnSp>
        <p:nvCxnSpPr>
          <p:cNvPr id="106" name="AutoShape 5"/>
          <p:cNvCxnSpPr>
            <a:cxnSpLocks noChangeShapeType="1"/>
          </p:cNvCxnSpPr>
          <p:nvPr/>
        </p:nvCxnSpPr>
        <p:spPr bwMode="auto">
          <a:xfrm flipH="1">
            <a:off x="5729852" y="2868327"/>
            <a:ext cx="1990" cy="321066"/>
          </a:xfrm>
          <a:prstGeom prst="straightConnector1">
            <a:avLst/>
          </a:prstGeom>
          <a:noFill/>
          <a:ln w="28575">
            <a:solidFill>
              <a:srgbClr val="00B3EF"/>
            </a:solidFill>
            <a:round/>
            <a:headEnd type="triangle" w="lg" len="lg"/>
            <a:tailEnd type="triangle" w="lg" len="lg"/>
          </a:ln>
        </p:spPr>
      </p:cxnSp>
      <p:cxnSp>
        <p:nvCxnSpPr>
          <p:cNvPr id="107" name="AutoShape 5"/>
          <p:cNvCxnSpPr>
            <a:cxnSpLocks noChangeShapeType="1"/>
          </p:cNvCxnSpPr>
          <p:nvPr/>
        </p:nvCxnSpPr>
        <p:spPr bwMode="auto">
          <a:xfrm>
            <a:off x="2566522" y="2595453"/>
            <a:ext cx="633243" cy="15678"/>
          </a:xfrm>
          <a:prstGeom prst="straightConnector1">
            <a:avLst/>
          </a:prstGeom>
          <a:noFill/>
          <a:ln w="28575">
            <a:solidFill>
              <a:srgbClr val="00B3EF"/>
            </a:solidFill>
            <a:round/>
            <a:headEnd type="triangle" w="lg" len="lg"/>
            <a:tailEnd type="triangle" w="lg" len="lg"/>
          </a:ln>
        </p:spPr>
      </p:cxnSp>
      <p:cxnSp>
        <p:nvCxnSpPr>
          <p:cNvPr id="110" name="AutoShape 5"/>
          <p:cNvCxnSpPr>
            <a:cxnSpLocks noChangeShapeType="1"/>
          </p:cNvCxnSpPr>
          <p:nvPr/>
        </p:nvCxnSpPr>
        <p:spPr bwMode="auto">
          <a:xfrm>
            <a:off x="3868395" y="2556589"/>
            <a:ext cx="1040924" cy="12713"/>
          </a:xfrm>
          <a:prstGeom prst="straightConnector1">
            <a:avLst/>
          </a:prstGeom>
          <a:noFill/>
          <a:ln w="28575">
            <a:solidFill>
              <a:srgbClr val="00B3EF"/>
            </a:solidFill>
            <a:round/>
            <a:headEnd type="triangle" w="lg" len="lg"/>
            <a:tailEnd type="triangle" w="lg" len="lg"/>
          </a:ln>
        </p:spPr>
      </p:cxnSp>
      <p:cxnSp>
        <p:nvCxnSpPr>
          <p:cNvPr id="113" name="AutoShape 5"/>
          <p:cNvCxnSpPr>
            <a:cxnSpLocks noChangeShapeType="1"/>
          </p:cNvCxnSpPr>
          <p:nvPr/>
        </p:nvCxnSpPr>
        <p:spPr bwMode="auto">
          <a:xfrm>
            <a:off x="6002296" y="2292446"/>
            <a:ext cx="692615" cy="0"/>
          </a:xfrm>
          <a:prstGeom prst="straightConnector1">
            <a:avLst/>
          </a:prstGeom>
          <a:noFill/>
          <a:ln w="28575">
            <a:solidFill>
              <a:srgbClr val="00B3EF"/>
            </a:solidFill>
            <a:round/>
            <a:headEnd type="triangle" w="lg" len="lg"/>
            <a:tailEnd type="triangle" w="lg" len="lg"/>
          </a:ln>
        </p:spPr>
      </p:cxnSp>
      <p:cxnSp>
        <p:nvCxnSpPr>
          <p:cNvPr id="114" name="AutoShape 5"/>
          <p:cNvCxnSpPr>
            <a:cxnSpLocks noChangeShapeType="1"/>
          </p:cNvCxnSpPr>
          <p:nvPr/>
        </p:nvCxnSpPr>
        <p:spPr bwMode="auto">
          <a:xfrm>
            <a:off x="7554290" y="2292446"/>
            <a:ext cx="799778" cy="0"/>
          </a:xfrm>
          <a:prstGeom prst="straightConnector1">
            <a:avLst/>
          </a:prstGeom>
          <a:noFill/>
          <a:ln w="28575">
            <a:solidFill>
              <a:srgbClr val="00B3EF"/>
            </a:solidFill>
            <a:round/>
            <a:headEnd type="triangle" w="lg" len="lg"/>
            <a:tailEnd type="triangle" w="lg" len="lg"/>
          </a:ln>
        </p:spPr>
      </p:cxnSp>
      <p:cxnSp>
        <p:nvCxnSpPr>
          <p:cNvPr id="115" name="AutoShape 5"/>
          <p:cNvCxnSpPr>
            <a:cxnSpLocks noChangeShapeType="1"/>
          </p:cNvCxnSpPr>
          <p:nvPr/>
        </p:nvCxnSpPr>
        <p:spPr bwMode="auto">
          <a:xfrm flipH="1">
            <a:off x="5741039" y="5252889"/>
            <a:ext cx="1990" cy="321066"/>
          </a:xfrm>
          <a:prstGeom prst="straightConnector1">
            <a:avLst/>
          </a:prstGeom>
          <a:noFill/>
          <a:ln w="28575">
            <a:solidFill>
              <a:srgbClr val="00B3EF"/>
            </a:solidFill>
            <a:round/>
            <a:headEnd type="triangle" w="lg" len="lg"/>
            <a:tailEnd type="triangle" w="lg" len="lg"/>
          </a:ln>
        </p:spPr>
      </p:cxnSp>
      <p:sp>
        <p:nvSpPr>
          <p:cNvPr id="118" name="Flowchart: Magnetic Disk 117"/>
          <p:cNvSpPr/>
          <p:nvPr/>
        </p:nvSpPr>
        <p:spPr>
          <a:xfrm>
            <a:off x="9262675" y="5560786"/>
            <a:ext cx="406400" cy="276096"/>
          </a:xfrm>
          <a:prstGeom prst="flowChartMagneticDisk">
            <a:avLst/>
          </a:prstGeom>
          <a:solidFill>
            <a:schemeClr val="accent2">
              <a:lumMod val="20000"/>
              <a:lumOff val="80000"/>
            </a:schemeClr>
          </a:solid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19" name="Flowchart: Magnetic Disk 118"/>
          <p:cNvSpPr/>
          <p:nvPr/>
        </p:nvSpPr>
        <p:spPr>
          <a:xfrm>
            <a:off x="9415075" y="5713186"/>
            <a:ext cx="406400" cy="276096"/>
          </a:xfrm>
          <a:prstGeom prst="flowChartMagneticDisk">
            <a:avLst/>
          </a:prstGeom>
          <a:solidFill>
            <a:schemeClr val="accent2">
              <a:lumMod val="20000"/>
              <a:lumOff val="80000"/>
            </a:schemeClr>
          </a:solid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20" name="Flowchart: Magnetic Disk 119"/>
          <p:cNvSpPr/>
          <p:nvPr/>
        </p:nvSpPr>
        <p:spPr>
          <a:xfrm>
            <a:off x="9567475" y="5865586"/>
            <a:ext cx="406400" cy="276096"/>
          </a:xfrm>
          <a:prstGeom prst="flowChartMagneticDisk">
            <a:avLst/>
          </a:prstGeom>
          <a:solidFill>
            <a:schemeClr val="accent2">
              <a:lumMod val="20000"/>
              <a:lumOff val="80000"/>
            </a:schemeClr>
          </a:solid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2" name="Rounded Rectangle 31"/>
          <p:cNvSpPr/>
          <p:nvPr/>
        </p:nvSpPr>
        <p:spPr>
          <a:xfrm>
            <a:off x="4899175" y="1838332"/>
            <a:ext cx="5310231" cy="93503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21" name="Text Box 21"/>
          <p:cNvSpPr txBox="1">
            <a:spLocks noChangeArrowheads="1"/>
          </p:cNvSpPr>
          <p:nvPr/>
        </p:nvSpPr>
        <p:spPr bwMode="auto">
          <a:xfrm>
            <a:off x="688434" y="4911466"/>
            <a:ext cx="3796940" cy="506442"/>
          </a:xfrm>
          <a:prstGeom prst="rect">
            <a:avLst/>
          </a:prstGeom>
          <a:noFill/>
          <a:ln w="9525">
            <a:noFill/>
            <a:miter lim="800000"/>
            <a:headEnd/>
            <a:tailEnd/>
          </a:ln>
        </p:spPr>
        <p:txBody>
          <a:bodyPr wrap="square" lIns="50397" tIns="49604" rIns="50397" bIns="49604">
            <a:spAutoFit/>
          </a:bodyPr>
          <a:lstStyle/>
          <a:p>
            <a:pPr marL="0" marR="0" lvl="0" indent="0" algn="ctr" defTabSz="503238" rtl="0" eaLnBrk="0" fontAlgn="base" latinLnBrk="0" hangingPunct="0">
              <a:lnSpc>
                <a:spcPct val="110000"/>
              </a:lnSpc>
              <a:spcBef>
                <a:spcPct val="0"/>
              </a:spcBef>
              <a:spcAft>
                <a:spcPct val="0"/>
              </a:spcAft>
              <a:buClr>
                <a:srgbClr val="000000"/>
              </a:buClr>
              <a:buSzTx/>
              <a:buFont typeface="Times New Roman" pitchFamily="18" charset="0"/>
              <a:buNone/>
              <a:tabLst>
                <a:tab pos="0" algn="l"/>
                <a:tab pos="503238" algn="l"/>
                <a:tab pos="1008063" algn="l"/>
                <a:tab pos="1511300" algn="l"/>
                <a:tab pos="2016125" algn="l"/>
                <a:tab pos="2519363" algn="l"/>
                <a:tab pos="3024188" algn="l"/>
                <a:tab pos="3527425" algn="l"/>
                <a:tab pos="4032250" algn="l"/>
                <a:tab pos="4535488" algn="l"/>
                <a:tab pos="5040313" algn="l"/>
                <a:tab pos="5543550" algn="l"/>
                <a:tab pos="6048375" algn="l"/>
                <a:tab pos="6551613" algn="l"/>
                <a:tab pos="7054850" algn="l"/>
                <a:tab pos="7559675" algn="l"/>
                <a:tab pos="8062913" algn="l"/>
                <a:tab pos="8567738" algn="l"/>
                <a:tab pos="9070975" algn="l"/>
                <a:tab pos="9575800" algn="l"/>
                <a:tab pos="10079038" algn="l"/>
              </a:tabLst>
              <a:defRPr/>
            </a:pPr>
            <a:r>
              <a:rPr kumimoji="0" lang="en-US" altLang="en-US" sz="1200" b="0" i="0" u="none" strike="noStrike" kern="1200" cap="none" spc="0" normalizeH="0" baseline="0" noProof="0" dirty="0">
                <a:ln>
                  <a:noFill/>
                </a:ln>
                <a:solidFill>
                  <a:srgbClr val="000000"/>
                </a:solidFill>
                <a:effectLst/>
                <a:uLnTx/>
                <a:uFillTx/>
                <a:latin typeface="Arial" pitchFamily="34" charset="0"/>
                <a:ea typeface="MS PGothic" pitchFamily="34" charset="-128"/>
                <a:cs typeface="+mn-cs"/>
              </a:rPr>
              <a:t>System/Software Models </a:t>
            </a:r>
          </a:p>
          <a:p>
            <a:pPr marL="0" marR="0" lvl="0" indent="0" algn="ctr" defTabSz="503238" rtl="0" eaLnBrk="0" fontAlgn="base" latinLnBrk="0" hangingPunct="0">
              <a:lnSpc>
                <a:spcPct val="110000"/>
              </a:lnSpc>
              <a:spcBef>
                <a:spcPct val="0"/>
              </a:spcBef>
              <a:spcAft>
                <a:spcPct val="0"/>
              </a:spcAft>
              <a:buClr>
                <a:srgbClr val="000000"/>
              </a:buClr>
              <a:buSzTx/>
              <a:buFont typeface="Times New Roman" pitchFamily="18" charset="0"/>
              <a:buNone/>
              <a:tabLst>
                <a:tab pos="0" algn="l"/>
                <a:tab pos="503238" algn="l"/>
                <a:tab pos="1008063" algn="l"/>
                <a:tab pos="1511300" algn="l"/>
                <a:tab pos="2016125" algn="l"/>
                <a:tab pos="2519363" algn="l"/>
                <a:tab pos="3024188" algn="l"/>
                <a:tab pos="3527425" algn="l"/>
                <a:tab pos="4032250" algn="l"/>
                <a:tab pos="4535488" algn="l"/>
                <a:tab pos="5040313" algn="l"/>
                <a:tab pos="5543550" algn="l"/>
                <a:tab pos="6048375" algn="l"/>
                <a:tab pos="6551613" algn="l"/>
                <a:tab pos="7054850" algn="l"/>
                <a:tab pos="7559675" algn="l"/>
                <a:tab pos="8062913" algn="l"/>
                <a:tab pos="8567738" algn="l"/>
                <a:tab pos="9070975" algn="l"/>
                <a:tab pos="9575800" algn="l"/>
                <a:tab pos="10079038" algn="l"/>
              </a:tabLst>
              <a:defRPr/>
            </a:pPr>
            <a:r>
              <a:rPr kumimoji="0" lang="en-US" altLang="en-US" sz="1200" b="0" i="0" u="none" strike="noStrike" kern="1200" cap="none" spc="0" normalizeH="0" baseline="0" noProof="0" dirty="0">
                <a:ln>
                  <a:noFill/>
                </a:ln>
                <a:solidFill>
                  <a:srgbClr val="000000"/>
                </a:solidFill>
                <a:effectLst/>
                <a:uLnTx/>
                <a:uFillTx/>
                <a:latin typeface="Arial" pitchFamily="34" charset="0"/>
                <a:ea typeface="MS PGothic" pitchFamily="34" charset="-128"/>
                <a:cs typeface="+mn-cs"/>
              </a:rPr>
              <a:t>(</a:t>
            </a:r>
            <a:r>
              <a:rPr kumimoji="0" lang="en-US" altLang="en-US" sz="1100" b="0" i="0" u="none" strike="noStrike" kern="1200" cap="none" spc="0" normalizeH="0" baseline="0" noProof="0" dirty="0">
                <a:ln>
                  <a:noFill/>
                </a:ln>
                <a:solidFill>
                  <a:srgbClr val="000000"/>
                </a:solidFill>
                <a:effectLst/>
                <a:uLnTx/>
                <a:uFillTx/>
                <a:latin typeface="Arial" pitchFamily="34" charset="0"/>
                <a:ea typeface="MS PGothic" pitchFamily="34" charset="-128"/>
                <a:cs typeface="+mn-cs"/>
              </a:rPr>
              <a:t>e.g. Behavior Models, Architecture)</a:t>
            </a:r>
            <a:endParaRPr kumimoji="0" lang="en-US" altLang="en-US" sz="1200" b="0" i="0" u="none" strike="noStrike" kern="1200" cap="none" spc="0" normalizeH="0" baseline="0" noProof="0" dirty="0">
              <a:ln>
                <a:noFill/>
              </a:ln>
              <a:solidFill>
                <a:srgbClr val="000000"/>
              </a:solidFill>
              <a:effectLst/>
              <a:uLnTx/>
              <a:uFillTx/>
              <a:latin typeface="Arial" pitchFamily="34" charset="0"/>
              <a:ea typeface="MS PGothic" pitchFamily="34" charset="-128"/>
              <a:cs typeface="+mn-cs"/>
            </a:endParaRPr>
          </a:p>
        </p:txBody>
      </p:sp>
      <p:sp>
        <p:nvSpPr>
          <p:cNvPr id="123" name="Rounded Rectangle 122"/>
          <p:cNvSpPr/>
          <p:nvPr/>
        </p:nvSpPr>
        <p:spPr>
          <a:xfrm>
            <a:off x="1453195" y="1838333"/>
            <a:ext cx="2403857" cy="93503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29" name="TextBox 128"/>
          <p:cNvSpPr txBox="1"/>
          <p:nvPr/>
        </p:nvSpPr>
        <p:spPr>
          <a:xfrm>
            <a:off x="2470041" y="1505286"/>
            <a:ext cx="6740282" cy="36933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Solution Model</a:t>
            </a:r>
          </a:p>
        </p:txBody>
      </p:sp>
      <p:sp>
        <p:nvSpPr>
          <p:cNvPr id="47" name="Freeform 46"/>
          <p:cNvSpPr/>
          <p:nvPr/>
        </p:nvSpPr>
        <p:spPr>
          <a:xfrm>
            <a:off x="7136472" y="2848141"/>
            <a:ext cx="261859" cy="721453"/>
          </a:xfrm>
          <a:custGeom>
            <a:avLst/>
            <a:gdLst>
              <a:gd name="connsiteX0" fmla="*/ 0 w 629174"/>
              <a:gd name="connsiteY0" fmla="*/ 0 h 721453"/>
              <a:gd name="connsiteX1" fmla="*/ 0 w 629174"/>
              <a:gd name="connsiteY1" fmla="*/ 721453 h 721453"/>
              <a:gd name="connsiteX2" fmla="*/ 629174 w 629174"/>
              <a:gd name="connsiteY2" fmla="*/ 721453 h 721453"/>
              <a:gd name="connsiteX3" fmla="*/ 629174 w 629174"/>
              <a:gd name="connsiteY3" fmla="*/ 25167 h 721453"/>
            </a:gdLst>
            <a:ahLst/>
            <a:cxnLst>
              <a:cxn ang="0">
                <a:pos x="connsiteX0" y="connsiteY0"/>
              </a:cxn>
              <a:cxn ang="0">
                <a:pos x="connsiteX1" y="connsiteY1"/>
              </a:cxn>
              <a:cxn ang="0">
                <a:pos x="connsiteX2" y="connsiteY2"/>
              </a:cxn>
              <a:cxn ang="0">
                <a:pos x="connsiteX3" y="connsiteY3"/>
              </a:cxn>
            </a:cxnLst>
            <a:rect l="l" t="t" r="r" b="b"/>
            <a:pathLst>
              <a:path w="629174" h="721453">
                <a:moveTo>
                  <a:pt x="0" y="0"/>
                </a:moveTo>
                <a:lnTo>
                  <a:pt x="0" y="721453"/>
                </a:lnTo>
                <a:lnTo>
                  <a:pt x="629174" y="721453"/>
                </a:lnTo>
                <a:lnTo>
                  <a:pt x="629174" y="25167"/>
                </a:lnTo>
              </a:path>
            </a:pathLst>
          </a:custGeom>
          <a:noFill/>
          <a:ln w="38100">
            <a:solidFill>
              <a:srgbClr val="C0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48" name="Freeform 47"/>
          <p:cNvSpPr/>
          <p:nvPr/>
        </p:nvSpPr>
        <p:spPr>
          <a:xfrm>
            <a:off x="4011022" y="2685265"/>
            <a:ext cx="728459" cy="786817"/>
          </a:xfrm>
          <a:custGeom>
            <a:avLst/>
            <a:gdLst>
              <a:gd name="connsiteX0" fmla="*/ 0 w 841972"/>
              <a:gd name="connsiteY0" fmla="*/ 0 h 923453"/>
              <a:gd name="connsiteX1" fmla="*/ 841972 w 841972"/>
              <a:gd name="connsiteY1" fmla="*/ 0 h 923453"/>
              <a:gd name="connsiteX2" fmla="*/ 841972 w 841972"/>
              <a:gd name="connsiteY2" fmla="*/ 923453 h 923453"/>
              <a:gd name="connsiteX3" fmla="*/ 425512 w 841972"/>
              <a:gd name="connsiteY3" fmla="*/ 923453 h 923453"/>
              <a:gd name="connsiteX4" fmla="*/ 425512 w 841972"/>
              <a:gd name="connsiteY4" fmla="*/ 181069 h 923453"/>
              <a:gd name="connsiteX5" fmla="*/ 0 w 841972"/>
              <a:gd name="connsiteY5" fmla="*/ 181069 h 92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972" h="923453">
                <a:moveTo>
                  <a:pt x="0" y="0"/>
                </a:moveTo>
                <a:lnTo>
                  <a:pt x="841972" y="0"/>
                </a:lnTo>
                <a:lnTo>
                  <a:pt x="841972" y="923453"/>
                </a:lnTo>
                <a:lnTo>
                  <a:pt x="425512" y="923453"/>
                </a:lnTo>
                <a:lnTo>
                  <a:pt x="425512" y="181069"/>
                </a:lnTo>
                <a:lnTo>
                  <a:pt x="0" y="181069"/>
                </a:lnTo>
              </a:path>
            </a:pathLst>
          </a:custGeom>
          <a:noFill/>
          <a:ln w="38100">
            <a:solidFill>
              <a:srgbClr val="C0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49" name="TextBox 48"/>
          <p:cNvSpPr txBox="1"/>
          <p:nvPr/>
        </p:nvSpPr>
        <p:spPr>
          <a:xfrm>
            <a:off x="5384552" y="1992411"/>
            <a:ext cx="399468"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mn-cs"/>
              </a:rPr>
              <a:t>L0</a:t>
            </a:r>
          </a:p>
        </p:txBody>
      </p:sp>
      <p:sp>
        <p:nvSpPr>
          <p:cNvPr id="138" name="TextBox 137"/>
          <p:cNvSpPr txBox="1"/>
          <p:nvPr/>
        </p:nvSpPr>
        <p:spPr>
          <a:xfrm>
            <a:off x="6811561" y="1992411"/>
            <a:ext cx="399468"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mn-cs"/>
              </a:rPr>
              <a:t>L1</a:t>
            </a:r>
          </a:p>
        </p:txBody>
      </p:sp>
      <p:sp>
        <p:nvSpPr>
          <p:cNvPr id="139" name="TextBox 138"/>
          <p:cNvSpPr txBox="1"/>
          <p:nvPr/>
        </p:nvSpPr>
        <p:spPr>
          <a:xfrm>
            <a:off x="8523873" y="1976246"/>
            <a:ext cx="399468"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mn-cs"/>
              </a:rPr>
              <a:t>L2</a:t>
            </a:r>
          </a:p>
        </p:txBody>
      </p:sp>
      <p:sp>
        <p:nvSpPr>
          <p:cNvPr id="3" name="TextBox 2"/>
          <p:cNvSpPr txBox="1"/>
          <p:nvPr/>
        </p:nvSpPr>
        <p:spPr>
          <a:xfrm>
            <a:off x="10261363" y="1926785"/>
            <a:ext cx="1747738" cy="73866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Continuous handoff from Agent Assist to Self Assist</a:t>
            </a:r>
          </a:p>
        </p:txBody>
      </p:sp>
      <p:sp>
        <p:nvSpPr>
          <p:cNvPr id="2" name="AutoShape 2" descr="http://www.ibm.com/smarterplanet/us/en/ibmwatson/developercloud/images/service-icons/NaturalLanguageClassifier.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AutoShape 4" descr="http://www.ibm.com/smarterplanet/us/en/ibmwatson/developercloud/images/service-icons/NaturalLanguageClassifier.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AutoShape 6" descr="http://www.ibm.com/smarterplanet/us/en/ibmwatson/developercloud/images/service-icons/NaturalLanguageClassifier.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76" name="Picture 3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2504" y="2167387"/>
            <a:ext cx="448000" cy="43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p:cNvGrpSpPr/>
          <p:nvPr/>
        </p:nvGrpSpPr>
        <p:grpSpPr>
          <a:xfrm>
            <a:off x="1924410" y="1975170"/>
            <a:ext cx="570351" cy="346533"/>
            <a:chOff x="1732866" y="2543445"/>
            <a:chExt cx="764931" cy="474663"/>
          </a:xfrm>
        </p:grpSpPr>
        <p:pic>
          <p:nvPicPr>
            <p:cNvPr id="78" name="Picture 14" descr="SP_Picto_Black_Technology_Server"/>
            <p:cNvPicPr>
              <a:picLocks noChangeAspect="1" noChangeArrowheads="1"/>
            </p:cNvPicPr>
            <p:nvPr/>
          </p:nvPicPr>
          <p:blipFill>
            <a:blip r:embed="rId6" cstate="print">
              <a:grayscl/>
              <a:biLevel thresh="50000"/>
              <a:extLst>
                <a:ext uri="{28A0092B-C50C-407E-A947-70E740481C1C}">
                  <a14:useLocalDpi xmlns:a14="http://schemas.microsoft.com/office/drawing/2010/main" val="0"/>
                </a:ext>
              </a:extLst>
            </a:blip>
            <a:srcRect/>
            <a:stretch>
              <a:fillRect/>
            </a:stretch>
          </p:blipFill>
          <p:spPr bwMode="auto">
            <a:xfrm>
              <a:off x="1732866" y="2603183"/>
              <a:ext cx="345797" cy="335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14" descr="SP_Picto_Black_Technology_Server"/>
            <p:cNvPicPr>
              <a:picLocks noChangeAspect="1" noChangeArrowheads="1"/>
            </p:cNvPicPr>
            <p:nvPr/>
          </p:nvPicPr>
          <p:blipFill>
            <a:blip r:embed="rId7" cstate="print">
              <a:grayscl/>
              <a:biLevel thresh="50000"/>
              <a:extLst>
                <a:ext uri="{28A0092B-C50C-407E-A947-70E740481C1C}">
                  <a14:useLocalDpi xmlns:a14="http://schemas.microsoft.com/office/drawing/2010/main" val="0"/>
                </a:ext>
              </a:extLst>
            </a:blip>
            <a:srcRect/>
            <a:stretch>
              <a:fillRect/>
            </a:stretch>
          </p:blipFill>
          <p:spPr bwMode="auto">
            <a:xfrm>
              <a:off x="2157828" y="2603184"/>
              <a:ext cx="339969" cy="330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1" name="Straight Connector 29"/>
            <p:cNvCxnSpPr>
              <a:cxnSpLocks noChangeShapeType="1"/>
            </p:cNvCxnSpPr>
            <p:nvPr/>
          </p:nvCxnSpPr>
          <p:spPr bwMode="auto">
            <a:xfrm>
              <a:off x="1902802" y="2767283"/>
              <a:ext cx="339725" cy="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cxnSp>
        <p:sp>
          <p:nvSpPr>
            <p:cNvPr id="82" name="Rectangle 81"/>
            <p:cNvSpPr/>
            <p:nvPr/>
          </p:nvSpPr>
          <p:spPr bwMode="auto">
            <a:xfrm>
              <a:off x="1732940" y="2543445"/>
              <a:ext cx="747712" cy="474663"/>
            </a:xfrm>
            <a:prstGeom prst="rect">
              <a:avLst/>
            </a:prstGeom>
            <a:noFill/>
            <a:ln w="127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4002" tIns="32001" rIns="64002" bIns="32001"/>
            <a:lstStyle/>
            <a:p>
              <a:pPr marL="0" marR="0" lvl="0" indent="0" algn="ctr" defTabSz="457108"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4266"/>
                </a:solidFill>
                <a:effectLst/>
                <a:uLnTx/>
                <a:uFillTx/>
                <a:latin typeface="Arial" panose="020B0604020202020204"/>
                <a:ea typeface="+mn-ea"/>
                <a:cs typeface="+mn-cs"/>
              </a:endParaRPr>
            </a:p>
          </p:txBody>
        </p:sp>
      </p:grpSp>
      <p:cxnSp>
        <p:nvCxnSpPr>
          <p:cNvPr id="88" name="AutoShape 5"/>
          <p:cNvCxnSpPr>
            <a:cxnSpLocks noChangeShapeType="1"/>
          </p:cNvCxnSpPr>
          <p:nvPr/>
        </p:nvCxnSpPr>
        <p:spPr bwMode="auto">
          <a:xfrm>
            <a:off x="2552971" y="2089343"/>
            <a:ext cx="2346204" cy="0"/>
          </a:xfrm>
          <a:prstGeom prst="straightConnector1">
            <a:avLst/>
          </a:prstGeom>
          <a:noFill/>
          <a:ln w="28575">
            <a:solidFill>
              <a:srgbClr val="00B3EF"/>
            </a:solidFill>
            <a:round/>
            <a:headEnd type="triangle" w="lg" len="lg"/>
            <a:tailEnd type="triangle" w="lg" len="lg"/>
          </a:ln>
        </p:spPr>
      </p:cxnSp>
      <p:sp>
        <p:nvSpPr>
          <p:cNvPr id="22" name="TextBox 21"/>
          <p:cNvSpPr txBox="1"/>
          <p:nvPr/>
        </p:nvSpPr>
        <p:spPr>
          <a:xfrm>
            <a:off x="2674072" y="1862927"/>
            <a:ext cx="1364476"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Hardware Call-home</a:t>
            </a:r>
          </a:p>
        </p:txBody>
      </p:sp>
      <p:cxnSp>
        <p:nvCxnSpPr>
          <p:cNvPr id="116" name="AutoShape 5"/>
          <p:cNvCxnSpPr>
            <a:cxnSpLocks noChangeShapeType="1"/>
          </p:cNvCxnSpPr>
          <p:nvPr/>
        </p:nvCxnSpPr>
        <p:spPr bwMode="auto">
          <a:xfrm>
            <a:off x="9632912" y="2929656"/>
            <a:ext cx="22541" cy="1405866"/>
          </a:xfrm>
          <a:prstGeom prst="straightConnector1">
            <a:avLst/>
          </a:prstGeom>
          <a:noFill/>
          <a:ln w="28575">
            <a:solidFill>
              <a:srgbClr val="00B3EF"/>
            </a:solidFill>
            <a:round/>
            <a:headEnd type="triangle" w="lg" len="lg"/>
            <a:tailEnd type="triangle" w="lg" len="lg"/>
          </a:ln>
        </p:spPr>
      </p:cxnSp>
      <p:sp>
        <p:nvSpPr>
          <p:cNvPr id="89" name="Rounded Rectangle 88"/>
          <p:cNvSpPr/>
          <p:nvPr/>
        </p:nvSpPr>
        <p:spPr>
          <a:xfrm>
            <a:off x="6063723" y="3610858"/>
            <a:ext cx="1599577" cy="511921"/>
          </a:xfrm>
          <a:prstGeom prst="roundRect">
            <a:avLst/>
          </a:prstGeom>
          <a:solidFill>
            <a:schemeClr val="accent4">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a:ea typeface="+mn-ea"/>
                <a:cs typeface="+mn-cs"/>
              </a:rPr>
              <a:t>Topic Classification</a:t>
            </a:r>
          </a:p>
        </p:txBody>
      </p:sp>
      <p:cxnSp>
        <p:nvCxnSpPr>
          <p:cNvPr id="98" name="AutoShape 5"/>
          <p:cNvCxnSpPr>
            <a:cxnSpLocks noChangeShapeType="1"/>
          </p:cNvCxnSpPr>
          <p:nvPr/>
        </p:nvCxnSpPr>
        <p:spPr bwMode="auto">
          <a:xfrm flipH="1">
            <a:off x="5742915" y="1295807"/>
            <a:ext cx="26635" cy="308696"/>
          </a:xfrm>
          <a:prstGeom prst="straightConnector1">
            <a:avLst/>
          </a:prstGeom>
          <a:noFill/>
          <a:ln w="28575">
            <a:solidFill>
              <a:srgbClr val="00B3EF"/>
            </a:solidFill>
            <a:round/>
            <a:headEnd type="triangle" w="lg" len="lg"/>
            <a:tailEnd type="triangle" w="lg" len="lg"/>
          </a:ln>
        </p:spPr>
      </p:cxnSp>
      <p:pic>
        <p:nvPicPr>
          <p:cNvPr id="5122" name="Picture 2" descr="Image result for field engineer icon transpar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64645" y="1949545"/>
            <a:ext cx="685800" cy="685801"/>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p:cNvSpPr/>
          <p:nvPr/>
        </p:nvSpPr>
        <p:spPr>
          <a:xfrm>
            <a:off x="3315111" y="2265028"/>
            <a:ext cx="1872405" cy="1347847"/>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84" name="Rounded Rectangular Callout 83"/>
          <p:cNvSpPr/>
          <p:nvPr/>
        </p:nvSpPr>
        <p:spPr>
          <a:xfrm>
            <a:off x="7869061" y="2838476"/>
            <a:ext cx="1563400" cy="652553"/>
          </a:xfrm>
          <a:prstGeom prst="wedgeRoundRectCallout">
            <a:avLst>
              <a:gd name="adj1" fmla="val -54285"/>
              <a:gd name="adj2" fmla="val -87370"/>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a:ea typeface="+mn-ea"/>
                <a:cs typeface="+mn-cs"/>
              </a:rPr>
              <a:t>(1) Agent Assist &amp; Curation</a:t>
            </a:r>
          </a:p>
        </p:txBody>
      </p:sp>
      <p:sp>
        <p:nvSpPr>
          <p:cNvPr id="85" name="Oval 84"/>
          <p:cNvSpPr/>
          <p:nvPr/>
        </p:nvSpPr>
        <p:spPr>
          <a:xfrm>
            <a:off x="6466263" y="1823945"/>
            <a:ext cx="1353320" cy="1911046"/>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99" name="Text Box 21"/>
          <p:cNvSpPr txBox="1">
            <a:spLocks noChangeArrowheads="1"/>
          </p:cNvSpPr>
          <p:nvPr/>
        </p:nvSpPr>
        <p:spPr bwMode="auto">
          <a:xfrm>
            <a:off x="8767371" y="6120171"/>
            <a:ext cx="2952241" cy="337165"/>
          </a:xfrm>
          <a:prstGeom prst="rect">
            <a:avLst/>
          </a:prstGeom>
          <a:noFill/>
          <a:ln w="9525">
            <a:noFill/>
            <a:miter lim="800000"/>
            <a:headEnd/>
            <a:tailEnd/>
          </a:ln>
        </p:spPr>
        <p:txBody>
          <a:bodyPr wrap="square" lIns="50397" tIns="49604" rIns="50397" bIns="49604">
            <a:spAutoFit/>
          </a:bodyPr>
          <a:lstStyle/>
          <a:p>
            <a:pPr marL="0" marR="0" lvl="0" indent="0" algn="l" defTabSz="503238" rtl="0" eaLnBrk="0" fontAlgn="base" latinLnBrk="0" hangingPunct="0">
              <a:lnSpc>
                <a:spcPct val="110000"/>
              </a:lnSpc>
              <a:spcBef>
                <a:spcPct val="0"/>
              </a:spcBef>
              <a:spcAft>
                <a:spcPct val="0"/>
              </a:spcAft>
              <a:buClr>
                <a:srgbClr val="000000"/>
              </a:buClr>
              <a:buSzTx/>
              <a:buFont typeface="Times New Roman" pitchFamily="18" charset="0"/>
              <a:buNone/>
              <a:tabLst>
                <a:tab pos="0" algn="l"/>
                <a:tab pos="503238" algn="l"/>
                <a:tab pos="1008063" algn="l"/>
                <a:tab pos="1511300" algn="l"/>
                <a:tab pos="2016125" algn="l"/>
                <a:tab pos="2519363" algn="l"/>
                <a:tab pos="3024188" algn="l"/>
                <a:tab pos="3527425" algn="l"/>
                <a:tab pos="4032250" algn="l"/>
                <a:tab pos="4535488" algn="l"/>
                <a:tab pos="5040313" algn="l"/>
                <a:tab pos="5543550" algn="l"/>
                <a:tab pos="6048375" algn="l"/>
                <a:tab pos="6551613" algn="l"/>
                <a:tab pos="7054850" algn="l"/>
                <a:tab pos="7559675" algn="l"/>
                <a:tab pos="8062913" algn="l"/>
                <a:tab pos="8567738" algn="l"/>
                <a:tab pos="9070975" algn="l"/>
                <a:tab pos="9575800" algn="l"/>
                <a:tab pos="10079038" algn="l"/>
              </a:tabLst>
              <a:defRPr/>
            </a:pPr>
            <a:r>
              <a:rPr kumimoji="0" lang="en-US" altLang="en-US" sz="1400" b="0" i="0" u="none" strike="noStrike" kern="1200" cap="none" spc="0" normalizeH="0" baseline="0" noProof="0" dirty="0">
                <a:ln>
                  <a:noFill/>
                </a:ln>
                <a:solidFill>
                  <a:srgbClr val="000000"/>
                </a:solidFill>
                <a:effectLst/>
                <a:uLnTx/>
                <a:uFillTx/>
                <a:latin typeface="Arial" pitchFamily="34" charset="0"/>
                <a:ea typeface="MS PGothic" pitchFamily="34" charset="-128"/>
                <a:cs typeface="+mn-cs"/>
              </a:rPr>
              <a:t>Instrumentation Logs</a:t>
            </a:r>
          </a:p>
        </p:txBody>
      </p:sp>
      <p:sp>
        <p:nvSpPr>
          <p:cNvPr id="100" name="Text Box 21"/>
          <p:cNvSpPr txBox="1">
            <a:spLocks noChangeArrowheads="1"/>
          </p:cNvSpPr>
          <p:nvPr/>
        </p:nvSpPr>
        <p:spPr bwMode="auto">
          <a:xfrm>
            <a:off x="5091194" y="5023986"/>
            <a:ext cx="1821419" cy="303309"/>
          </a:xfrm>
          <a:prstGeom prst="rect">
            <a:avLst/>
          </a:prstGeom>
          <a:noFill/>
          <a:ln w="9525">
            <a:noFill/>
            <a:miter lim="800000"/>
            <a:headEnd/>
            <a:tailEnd/>
          </a:ln>
        </p:spPr>
        <p:txBody>
          <a:bodyPr wrap="square" lIns="50397" tIns="49604" rIns="50397" bIns="49604">
            <a:spAutoFit/>
          </a:bodyPr>
          <a:lstStyle/>
          <a:p>
            <a:pPr marL="0" marR="0" lvl="0" indent="0" algn="l" defTabSz="503238" rtl="0" eaLnBrk="0" fontAlgn="base" latinLnBrk="0" hangingPunct="0">
              <a:lnSpc>
                <a:spcPct val="110000"/>
              </a:lnSpc>
              <a:spcBef>
                <a:spcPct val="0"/>
              </a:spcBef>
              <a:spcAft>
                <a:spcPct val="0"/>
              </a:spcAft>
              <a:buClr>
                <a:srgbClr val="000000"/>
              </a:buClr>
              <a:buSzTx/>
              <a:buFont typeface="Times New Roman" pitchFamily="18" charset="0"/>
              <a:buNone/>
              <a:tabLst>
                <a:tab pos="0" algn="l"/>
                <a:tab pos="503238" algn="l"/>
                <a:tab pos="1008063" algn="l"/>
                <a:tab pos="1511300" algn="l"/>
                <a:tab pos="2016125" algn="l"/>
                <a:tab pos="2519363" algn="l"/>
                <a:tab pos="3024188" algn="l"/>
                <a:tab pos="3527425" algn="l"/>
                <a:tab pos="4032250" algn="l"/>
                <a:tab pos="4535488" algn="l"/>
                <a:tab pos="5040313" algn="l"/>
                <a:tab pos="5543550" algn="l"/>
                <a:tab pos="6048375" algn="l"/>
                <a:tab pos="6551613" algn="l"/>
                <a:tab pos="7054850" algn="l"/>
                <a:tab pos="7559675" algn="l"/>
                <a:tab pos="8062913" algn="l"/>
                <a:tab pos="8567738" algn="l"/>
                <a:tab pos="9070975" algn="l"/>
                <a:tab pos="9575800" algn="l"/>
                <a:tab pos="10079038" algn="l"/>
              </a:tabLst>
              <a:defRPr/>
            </a:pPr>
            <a:r>
              <a:rPr kumimoji="0" lang="en-US" altLang="en-US" sz="1200" b="0" i="0" u="none" strike="noStrike" kern="1200" cap="none" spc="0" normalizeH="0" baseline="0" noProof="0" dirty="0">
                <a:ln>
                  <a:noFill/>
                </a:ln>
                <a:solidFill>
                  <a:srgbClr val="000000"/>
                </a:solidFill>
                <a:effectLst/>
                <a:uLnTx/>
                <a:uFillTx/>
                <a:latin typeface="Arial" pitchFamily="34" charset="0"/>
                <a:ea typeface="MS PGothic" pitchFamily="34" charset="-128"/>
                <a:cs typeface="+mn-cs"/>
              </a:rPr>
              <a:t>Ontologies/Dictionary</a:t>
            </a:r>
          </a:p>
        </p:txBody>
      </p:sp>
      <p:sp>
        <p:nvSpPr>
          <p:cNvPr id="101" name="Text Box 21"/>
          <p:cNvSpPr txBox="1">
            <a:spLocks noChangeArrowheads="1"/>
          </p:cNvSpPr>
          <p:nvPr/>
        </p:nvSpPr>
        <p:spPr bwMode="auto">
          <a:xfrm>
            <a:off x="8346661" y="5014591"/>
            <a:ext cx="2952241" cy="287600"/>
          </a:xfrm>
          <a:prstGeom prst="rect">
            <a:avLst/>
          </a:prstGeom>
          <a:noFill/>
          <a:ln w="9525">
            <a:noFill/>
            <a:miter lim="800000"/>
            <a:headEnd/>
            <a:tailEnd/>
          </a:ln>
        </p:spPr>
        <p:txBody>
          <a:bodyPr wrap="square" lIns="50397" tIns="49604" rIns="50397" bIns="49604">
            <a:spAutoFit/>
          </a:bodyPr>
          <a:lstStyle/>
          <a:p>
            <a:pPr marL="0" marR="0" lvl="0" indent="0" algn="l" defTabSz="503238" rtl="0" eaLnBrk="0" fontAlgn="base" latinLnBrk="0" hangingPunct="0">
              <a:lnSpc>
                <a:spcPct val="110000"/>
              </a:lnSpc>
              <a:spcBef>
                <a:spcPct val="0"/>
              </a:spcBef>
              <a:spcAft>
                <a:spcPct val="0"/>
              </a:spcAft>
              <a:buClr>
                <a:srgbClr val="000000"/>
              </a:buClr>
              <a:buSzTx/>
              <a:buFont typeface="Times New Roman" pitchFamily="18" charset="0"/>
              <a:buNone/>
              <a:tabLst>
                <a:tab pos="0" algn="l"/>
                <a:tab pos="503238" algn="l"/>
                <a:tab pos="1008063" algn="l"/>
                <a:tab pos="1511300" algn="l"/>
                <a:tab pos="2016125" algn="l"/>
                <a:tab pos="2519363" algn="l"/>
                <a:tab pos="3024188" algn="l"/>
                <a:tab pos="3527425" algn="l"/>
                <a:tab pos="4032250" algn="l"/>
                <a:tab pos="4535488" algn="l"/>
                <a:tab pos="5040313" algn="l"/>
                <a:tab pos="5543550" algn="l"/>
                <a:tab pos="6048375" algn="l"/>
                <a:tab pos="6551613" algn="l"/>
                <a:tab pos="7054850" algn="l"/>
                <a:tab pos="7559675" algn="l"/>
                <a:tab pos="8062913" algn="l"/>
                <a:tab pos="8567738" algn="l"/>
                <a:tab pos="9070975" algn="l"/>
                <a:tab pos="9575800" algn="l"/>
                <a:tab pos="10079038" algn="l"/>
              </a:tabLst>
              <a:defRPr/>
            </a:pPr>
            <a:r>
              <a:rPr kumimoji="0" lang="en-US" altLang="en-US" sz="1100" b="0" i="0" u="none" strike="noStrike" kern="1200" cap="none" spc="0" normalizeH="0" baseline="0" noProof="0" dirty="0">
                <a:ln>
                  <a:noFill/>
                </a:ln>
                <a:solidFill>
                  <a:srgbClr val="000000"/>
                </a:solidFill>
                <a:effectLst/>
                <a:uLnTx/>
                <a:uFillTx/>
                <a:latin typeface="Arial" pitchFamily="34" charset="0"/>
                <a:ea typeface="MS PGothic" pitchFamily="34" charset="-128"/>
                <a:cs typeface="+mn-cs"/>
              </a:rPr>
              <a:t>Knowledge Graph</a:t>
            </a:r>
          </a:p>
        </p:txBody>
      </p:sp>
      <p:pic>
        <p:nvPicPr>
          <p:cNvPr id="3074" name="Picture 2" descr="Image result for knowledge graph"/>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54068" y="4339255"/>
            <a:ext cx="1130991" cy="73696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UML behavioral model of software syste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2004" y="4335522"/>
            <a:ext cx="1221352" cy="57594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ontology"/>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42705" y="4534459"/>
            <a:ext cx="950926" cy="476175"/>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p:cNvSpPr txBox="1"/>
          <p:nvPr/>
        </p:nvSpPr>
        <p:spPr>
          <a:xfrm>
            <a:off x="4137547" y="4229337"/>
            <a:ext cx="3206984" cy="36933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Knowledge Substrate</a:t>
            </a:r>
          </a:p>
        </p:txBody>
      </p:sp>
      <p:sp>
        <p:nvSpPr>
          <p:cNvPr id="102" name="Rounded Rectangle 101"/>
          <p:cNvSpPr/>
          <p:nvPr/>
        </p:nvSpPr>
        <p:spPr>
          <a:xfrm>
            <a:off x="1074495" y="3594707"/>
            <a:ext cx="1599577" cy="520861"/>
          </a:xfrm>
          <a:prstGeom prst="roundRect">
            <a:avLst/>
          </a:prstGeom>
          <a:solidFill>
            <a:schemeClr val="accent4">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a:ea typeface="+mn-ea"/>
                <a:cs typeface="+mn-cs"/>
              </a:rPr>
              <a:t>Dialog</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a:ea typeface="+mn-ea"/>
                <a:cs typeface="+mn-cs"/>
              </a:rPr>
              <a:t>(Frame based, Rule based, Data Driven)</a:t>
            </a:r>
          </a:p>
        </p:txBody>
      </p:sp>
      <p:sp>
        <p:nvSpPr>
          <p:cNvPr id="103" name="Rounded Rectangle 102"/>
          <p:cNvSpPr/>
          <p:nvPr/>
        </p:nvSpPr>
        <p:spPr>
          <a:xfrm>
            <a:off x="2737571" y="3597025"/>
            <a:ext cx="1599577" cy="520861"/>
          </a:xfrm>
          <a:prstGeom prst="roundRect">
            <a:avLst/>
          </a:prstGeom>
          <a:solidFill>
            <a:schemeClr val="accent4">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a:ea typeface="+mn-ea"/>
                <a:cs typeface="+mn-cs"/>
              </a:rPr>
              <a:t>Information Retrieval</a:t>
            </a:r>
          </a:p>
        </p:txBody>
      </p:sp>
      <p:sp>
        <p:nvSpPr>
          <p:cNvPr id="104" name="Rounded Rectangle 103"/>
          <p:cNvSpPr/>
          <p:nvPr/>
        </p:nvSpPr>
        <p:spPr>
          <a:xfrm>
            <a:off x="4400647" y="3608449"/>
            <a:ext cx="1599577" cy="520861"/>
          </a:xfrm>
          <a:prstGeom prst="roundRect">
            <a:avLst/>
          </a:prstGeom>
          <a:solidFill>
            <a:schemeClr val="accent4">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a:ea typeface="+mn-ea"/>
                <a:cs typeface="+mn-cs"/>
              </a:rPr>
              <a:t>Information Extraction</a:t>
            </a:r>
          </a:p>
        </p:txBody>
      </p:sp>
      <p:sp>
        <p:nvSpPr>
          <p:cNvPr id="105" name="Rounded Rectangle 104"/>
          <p:cNvSpPr/>
          <p:nvPr/>
        </p:nvSpPr>
        <p:spPr>
          <a:xfrm>
            <a:off x="7726799" y="3605576"/>
            <a:ext cx="1599577" cy="511921"/>
          </a:xfrm>
          <a:prstGeom prst="roundRect">
            <a:avLst/>
          </a:prstGeom>
          <a:solidFill>
            <a:schemeClr val="accent4">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a:ea typeface="+mn-ea"/>
                <a:cs typeface="+mn-cs"/>
              </a:rPr>
              <a:t>Model Based Reasoning</a:t>
            </a:r>
          </a:p>
        </p:txBody>
      </p:sp>
      <p:sp>
        <p:nvSpPr>
          <p:cNvPr id="108" name="Rounded Rectangular Callout 107"/>
          <p:cNvSpPr/>
          <p:nvPr/>
        </p:nvSpPr>
        <p:spPr>
          <a:xfrm>
            <a:off x="1621199" y="3008476"/>
            <a:ext cx="1542633" cy="468168"/>
          </a:xfrm>
          <a:prstGeom prst="wedgeRoundRectCallout">
            <a:avLst>
              <a:gd name="adj1" fmla="val 68082"/>
              <a:gd name="adj2" fmla="val 16774"/>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a:ea typeface="+mn-ea"/>
                <a:cs typeface="+mn-cs"/>
              </a:rPr>
              <a:t>(3) Self Assist</a:t>
            </a:r>
          </a:p>
        </p:txBody>
      </p:sp>
      <p:sp>
        <p:nvSpPr>
          <p:cNvPr id="11" name="Left Arrow 10"/>
          <p:cNvSpPr/>
          <p:nvPr/>
        </p:nvSpPr>
        <p:spPr>
          <a:xfrm>
            <a:off x="5160693" y="2524451"/>
            <a:ext cx="1257076" cy="326276"/>
          </a:xfrm>
          <a:prstGeom prst="leftArrow">
            <a:avLst/>
          </a:prstGeom>
          <a:solidFill>
            <a:srgbClr val="FF0000">
              <a:alpha val="5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9" name="Rounded Rectangular Callout 108"/>
          <p:cNvSpPr/>
          <p:nvPr/>
        </p:nvSpPr>
        <p:spPr>
          <a:xfrm>
            <a:off x="2950217" y="1336505"/>
            <a:ext cx="1965814" cy="487440"/>
          </a:xfrm>
          <a:prstGeom prst="wedgeRoundRectCallout">
            <a:avLst>
              <a:gd name="adj1" fmla="val 76447"/>
              <a:gd name="adj2" fmla="val 211599"/>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a:ea typeface="+mn-ea"/>
                <a:cs typeface="+mn-cs"/>
              </a:rPr>
              <a:t>(2) Transfer Learning</a:t>
            </a:r>
          </a:p>
        </p:txBody>
      </p:sp>
      <p:cxnSp>
        <p:nvCxnSpPr>
          <p:cNvPr id="111" name="AutoShape 5"/>
          <p:cNvCxnSpPr>
            <a:cxnSpLocks noChangeShapeType="1"/>
          </p:cNvCxnSpPr>
          <p:nvPr/>
        </p:nvCxnSpPr>
        <p:spPr bwMode="auto">
          <a:xfrm flipH="1">
            <a:off x="5671940" y="4099719"/>
            <a:ext cx="1990" cy="321066"/>
          </a:xfrm>
          <a:prstGeom prst="straightConnector1">
            <a:avLst/>
          </a:prstGeom>
          <a:noFill/>
          <a:ln w="28575">
            <a:solidFill>
              <a:srgbClr val="00B3EF"/>
            </a:solidFill>
            <a:round/>
            <a:headEnd type="triangle" w="lg" len="lg"/>
            <a:tailEnd type="triangle" w="lg" len="lg"/>
          </a:ln>
        </p:spPr>
      </p:cxnSp>
      <p:sp>
        <p:nvSpPr>
          <p:cNvPr id="90" name="Title 1"/>
          <p:cNvSpPr txBox="1">
            <a:spLocks/>
          </p:cNvSpPr>
          <p:nvPr/>
        </p:nvSpPr>
        <p:spPr>
          <a:xfrm>
            <a:off x="265317" y="191726"/>
            <a:ext cx="11283632" cy="776287"/>
          </a:xfrm>
          <a:prstGeom prst="rect">
            <a:avLst/>
          </a:prstGeom>
        </p:spPr>
        <p:txBody>
          <a:bodyPr vert="horz" lIns="0" tIns="0" rIns="130101" bIns="0" rtlCol="0" anchor="t" anchorCtr="0">
            <a:noAutofit/>
          </a:bodyPr>
          <a:lstStyle>
            <a:lvl1pPr algn="l" defTabSz="1733550" rtl="0" fontAlgn="base">
              <a:lnSpc>
                <a:spcPct val="80000"/>
              </a:lnSpc>
              <a:spcBef>
                <a:spcPct val="0"/>
              </a:spcBef>
              <a:spcAft>
                <a:spcPct val="0"/>
              </a:spcAft>
              <a:defRPr sz="3200" kern="1200" cap="all" spc="-133">
                <a:solidFill>
                  <a:schemeClr val="accent2"/>
                </a:solidFill>
                <a:latin typeface="Arial Black" charset="0"/>
                <a:ea typeface="Arial Black" charset="0"/>
                <a:cs typeface="Arial Black" charset="0"/>
              </a:defRPr>
            </a:lvl1pPr>
            <a:lvl2pPr algn="l" defTabSz="1733550" rtl="0" fontAlgn="base">
              <a:lnSpc>
                <a:spcPct val="80000"/>
              </a:lnSpc>
              <a:spcBef>
                <a:spcPct val="0"/>
              </a:spcBef>
              <a:spcAft>
                <a:spcPct val="0"/>
              </a:spcAft>
              <a:defRPr sz="3200">
                <a:solidFill>
                  <a:schemeClr val="accent2"/>
                </a:solidFill>
                <a:latin typeface="Arial Black" panose="020B0A04020102020204" pitchFamily="34" charset="0"/>
                <a:ea typeface="Arial Black" panose="020B0A04020102020204" pitchFamily="34" charset="0"/>
                <a:cs typeface="Arial Black" panose="020B0A04020102020204" pitchFamily="34" charset="0"/>
              </a:defRPr>
            </a:lvl2pPr>
            <a:lvl3pPr algn="l" defTabSz="1733550" rtl="0" fontAlgn="base">
              <a:lnSpc>
                <a:spcPct val="80000"/>
              </a:lnSpc>
              <a:spcBef>
                <a:spcPct val="0"/>
              </a:spcBef>
              <a:spcAft>
                <a:spcPct val="0"/>
              </a:spcAft>
              <a:defRPr sz="3200">
                <a:solidFill>
                  <a:schemeClr val="accent2"/>
                </a:solidFill>
                <a:latin typeface="Arial Black" panose="020B0A04020102020204" pitchFamily="34" charset="0"/>
                <a:ea typeface="Arial Black" panose="020B0A04020102020204" pitchFamily="34" charset="0"/>
                <a:cs typeface="Arial Black" panose="020B0A04020102020204" pitchFamily="34" charset="0"/>
              </a:defRPr>
            </a:lvl3pPr>
            <a:lvl4pPr algn="l" defTabSz="1733550" rtl="0" fontAlgn="base">
              <a:lnSpc>
                <a:spcPct val="80000"/>
              </a:lnSpc>
              <a:spcBef>
                <a:spcPct val="0"/>
              </a:spcBef>
              <a:spcAft>
                <a:spcPct val="0"/>
              </a:spcAft>
              <a:defRPr sz="3200">
                <a:solidFill>
                  <a:schemeClr val="accent2"/>
                </a:solidFill>
                <a:latin typeface="Arial Black" panose="020B0A04020102020204" pitchFamily="34" charset="0"/>
                <a:ea typeface="Arial Black" panose="020B0A04020102020204" pitchFamily="34" charset="0"/>
                <a:cs typeface="Arial Black" panose="020B0A04020102020204" pitchFamily="34" charset="0"/>
              </a:defRPr>
            </a:lvl4pPr>
            <a:lvl5pPr algn="l" defTabSz="1733550" rtl="0" fontAlgn="base">
              <a:lnSpc>
                <a:spcPct val="80000"/>
              </a:lnSpc>
              <a:spcBef>
                <a:spcPct val="0"/>
              </a:spcBef>
              <a:spcAft>
                <a:spcPct val="0"/>
              </a:spcAft>
              <a:defRPr sz="3200">
                <a:solidFill>
                  <a:schemeClr val="accent2"/>
                </a:solidFill>
                <a:latin typeface="Arial Black" panose="020B0A04020102020204" pitchFamily="34" charset="0"/>
                <a:ea typeface="Arial Black" panose="020B0A04020102020204" pitchFamily="34" charset="0"/>
                <a:cs typeface="Arial Black" panose="020B0A04020102020204" pitchFamily="34" charset="0"/>
              </a:defRPr>
            </a:lvl5pPr>
            <a:lvl6pPr marL="457200" algn="l" defTabSz="1733550" rtl="0" fontAlgn="base">
              <a:lnSpc>
                <a:spcPct val="80000"/>
              </a:lnSpc>
              <a:spcBef>
                <a:spcPct val="0"/>
              </a:spcBef>
              <a:spcAft>
                <a:spcPct val="0"/>
              </a:spcAft>
              <a:defRPr sz="3200">
                <a:solidFill>
                  <a:schemeClr val="accent2"/>
                </a:solidFill>
                <a:latin typeface="Arial Black" panose="020B0A04020102020204" pitchFamily="34" charset="0"/>
                <a:ea typeface="Arial Black" panose="020B0A04020102020204" pitchFamily="34" charset="0"/>
                <a:cs typeface="Arial Black" panose="020B0A04020102020204" pitchFamily="34" charset="0"/>
              </a:defRPr>
            </a:lvl6pPr>
            <a:lvl7pPr marL="914400" algn="l" defTabSz="1733550" rtl="0" fontAlgn="base">
              <a:lnSpc>
                <a:spcPct val="80000"/>
              </a:lnSpc>
              <a:spcBef>
                <a:spcPct val="0"/>
              </a:spcBef>
              <a:spcAft>
                <a:spcPct val="0"/>
              </a:spcAft>
              <a:defRPr sz="3200">
                <a:solidFill>
                  <a:schemeClr val="accent2"/>
                </a:solidFill>
                <a:latin typeface="Arial Black" panose="020B0A04020102020204" pitchFamily="34" charset="0"/>
                <a:ea typeface="Arial Black" panose="020B0A04020102020204" pitchFamily="34" charset="0"/>
                <a:cs typeface="Arial Black" panose="020B0A04020102020204" pitchFamily="34" charset="0"/>
              </a:defRPr>
            </a:lvl7pPr>
            <a:lvl8pPr marL="1371600" algn="l" defTabSz="1733550" rtl="0" fontAlgn="base">
              <a:lnSpc>
                <a:spcPct val="80000"/>
              </a:lnSpc>
              <a:spcBef>
                <a:spcPct val="0"/>
              </a:spcBef>
              <a:spcAft>
                <a:spcPct val="0"/>
              </a:spcAft>
              <a:defRPr sz="3200">
                <a:solidFill>
                  <a:schemeClr val="accent2"/>
                </a:solidFill>
                <a:latin typeface="Arial Black" panose="020B0A04020102020204" pitchFamily="34" charset="0"/>
                <a:ea typeface="Arial Black" panose="020B0A04020102020204" pitchFamily="34" charset="0"/>
                <a:cs typeface="Arial Black" panose="020B0A04020102020204" pitchFamily="34" charset="0"/>
              </a:defRPr>
            </a:lvl8pPr>
            <a:lvl9pPr marL="1828800" algn="l" defTabSz="1733550" rtl="0" fontAlgn="base">
              <a:lnSpc>
                <a:spcPct val="80000"/>
              </a:lnSpc>
              <a:spcBef>
                <a:spcPct val="0"/>
              </a:spcBef>
              <a:spcAft>
                <a:spcPct val="0"/>
              </a:spcAft>
              <a:defRPr sz="3200">
                <a:solidFill>
                  <a:schemeClr val="accent2"/>
                </a:solidFill>
                <a:latin typeface="Arial Black" panose="020B0A04020102020204" pitchFamily="34" charset="0"/>
                <a:ea typeface="Arial Black" panose="020B0A04020102020204" pitchFamily="34" charset="0"/>
                <a:cs typeface="Arial Black" panose="020B0A04020102020204" pitchFamily="34" charset="0"/>
              </a:defRPr>
            </a:lvl9pPr>
          </a:lstStyle>
          <a:p>
            <a:pPr marL="0" marR="0" lvl="0" indent="0" algn="l" defTabSz="1733550" rtl="0" eaLnBrk="1" fontAlgn="base" latinLnBrk="0" hangingPunct="1">
              <a:lnSpc>
                <a:spcPct val="80000"/>
              </a:lnSpc>
              <a:spcBef>
                <a:spcPct val="0"/>
              </a:spcBef>
              <a:spcAft>
                <a:spcPct val="0"/>
              </a:spcAft>
              <a:buClrTx/>
              <a:buSzTx/>
              <a:buFontTx/>
              <a:buNone/>
              <a:tabLst/>
              <a:defRPr/>
            </a:pPr>
            <a:r>
              <a:rPr kumimoji="0" lang="en-US" sz="3200" b="0" i="0" u="none" strike="noStrike" kern="1200" cap="all" spc="-133" normalizeH="0" baseline="0" noProof="0" dirty="0">
                <a:ln>
                  <a:noFill/>
                </a:ln>
                <a:solidFill>
                  <a:srgbClr val="00BAFF"/>
                </a:solidFill>
                <a:effectLst/>
                <a:uLnTx/>
                <a:uFillTx/>
                <a:latin typeface="Arial Black" charset="0"/>
              </a:rPr>
              <a:t>Procurement helpdesk</a:t>
            </a:r>
          </a:p>
          <a:p>
            <a:pPr marL="0" marR="0" lvl="0" indent="0" algn="l" defTabSz="1733550" rtl="0" eaLnBrk="1" fontAlgn="base" latinLnBrk="0" hangingPunct="1">
              <a:lnSpc>
                <a:spcPct val="80000"/>
              </a:lnSpc>
              <a:spcBef>
                <a:spcPct val="0"/>
              </a:spcBef>
              <a:spcAft>
                <a:spcPct val="0"/>
              </a:spcAft>
              <a:buClrTx/>
              <a:buSzTx/>
              <a:buFontTx/>
              <a:buNone/>
              <a:tabLst/>
              <a:defRPr/>
            </a:pPr>
            <a:r>
              <a:rPr kumimoji="0" lang="en-US" sz="2400" b="0" i="0" u="none" strike="noStrike" kern="1200" cap="all" spc="-133" normalizeH="0" baseline="0" noProof="0" dirty="0">
                <a:ln>
                  <a:noFill/>
                </a:ln>
                <a:solidFill>
                  <a:srgbClr val="00BAFF"/>
                </a:solidFill>
                <a:effectLst/>
                <a:uLnTx/>
                <a:uFillTx/>
                <a:latin typeface="Arial Black" charset="0"/>
              </a:rPr>
              <a:t>SELF Assist &amp; agent assist reference architecture</a:t>
            </a:r>
          </a:p>
        </p:txBody>
      </p:sp>
    </p:spTree>
    <p:extLst>
      <p:ext uri="{BB962C8B-B14F-4D97-AF65-F5344CB8AC3E}">
        <p14:creationId xmlns:p14="http://schemas.microsoft.com/office/powerpoint/2010/main" val="2048016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내용 개체 틀 2"/>
          <p:cNvSpPr>
            <a:spLocks noGrp="1"/>
          </p:cNvSpPr>
          <p:nvPr>
            <p:ph type="body" sz="quarter" idx="13"/>
          </p:nvPr>
        </p:nvSpPr>
        <p:spPr>
          <a:xfrm>
            <a:off x="800367" y="816218"/>
            <a:ext cx="10024244" cy="659625"/>
          </a:xfrm>
          <a:prstGeom prst="rect">
            <a:avLst/>
          </a:prstGeom>
        </p:spPr>
        <p:txBody>
          <a:bodyPr>
            <a:normAutofit/>
          </a:bodyPr>
          <a:lstStyle/>
          <a:p>
            <a:pPr>
              <a:lnSpc>
                <a:spcPct val="90000"/>
              </a:lnSpc>
            </a:pPr>
            <a:r>
              <a:rPr lang="en-US" altLang="ko-KR" dirty="0"/>
              <a:t>A system to provide </a:t>
            </a:r>
            <a:r>
              <a:rPr lang="en-US" altLang="ko-KR" i="1" dirty="0">
                <a:solidFill>
                  <a:srgbClr val="000099"/>
                </a:solidFill>
              </a:rPr>
              <a:t>interface</a:t>
            </a:r>
            <a:r>
              <a:rPr lang="en-US" altLang="ko-KR" dirty="0"/>
              <a:t> between the user and a computer-based application</a:t>
            </a:r>
          </a:p>
          <a:p>
            <a:pPr>
              <a:lnSpc>
                <a:spcPct val="90000"/>
              </a:lnSpc>
            </a:pPr>
            <a:r>
              <a:rPr lang="en-US" altLang="ko-KR" dirty="0"/>
              <a:t>Interact on turn-by-turn basis</a:t>
            </a:r>
          </a:p>
        </p:txBody>
      </p:sp>
      <p:sp>
        <p:nvSpPr>
          <p:cNvPr id="9" name="Rectangle 8"/>
          <p:cNvSpPr/>
          <p:nvPr/>
        </p:nvSpPr>
        <p:spPr>
          <a:xfrm>
            <a:off x="2200271" y="3693603"/>
            <a:ext cx="1144567" cy="49352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54" fontAlgn="auto">
              <a:spcBef>
                <a:spcPts val="0"/>
              </a:spcBef>
              <a:spcAft>
                <a:spcPts val="0"/>
              </a:spcAft>
            </a:pPr>
            <a:r>
              <a:rPr lang="en-US" sz="1799" kern="0" dirty="0">
                <a:solidFill>
                  <a:sysClr val="windowText" lastClr="000000"/>
                </a:solidFill>
              </a:rPr>
              <a:t>ASR</a:t>
            </a:r>
          </a:p>
        </p:txBody>
      </p:sp>
      <p:sp>
        <p:nvSpPr>
          <p:cNvPr id="10" name="Rectangle 9"/>
          <p:cNvSpPr/>
          <p:nvPr/>
        </p:nvSpPr>
        <p:spPr>
          <a:xfrm>
            <a:off x="3649359" y="3583346"/>
            <a:ext cx="976559" cy="71404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54" fontAlgn="auto">
              <a:spcBef>
                <a:spcPts val="0"/>
              </a:spcBef>
              <a:spcAft>
                <a:spcPts val="0"/>
              </a:spcAft>
            </a:pPr>
            <a:r>
              <a:rPr lang="en-US" sz="1799" kern="0" dirty="0">
                <a:solidFill>
                  <a:sysClr val="windowText" lastClr="000000"/>
                </a:solidFill>
              </a:rPr>
              <a:t>NLU </a:t>
            </a:r>
            <a:r>
              <a:rPr lang="en-US" sz="1065" kern="0" dirty="0">
                <a:solidFill>
                  <a:sysClr val="windowText" lastClr="000000"/>
                </a:solidFill>
              </a:rPr>
              <a:t>(Intent/Slot/Domain)</a:t>
            </a:r>
          </a:p>
        </p:txBody>
      </p:sp>
      <p:sp>
        <p:nvSpPr>
          <p:cNvPr id="11" name="Rectangle 10"/>
          <p:cNvSpPr/>
          <p:nvPr/>
        </p:nvSpPr>
        <p:spPr>
          <a:xfrm>
            <a:off x="4930438" y="3445128"/>
            <a:ext cx="1596089" cy="97997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54" fontAlgn="auto">
              <a:spcBef>
                <a:spcPts val="0"/>
              </a:spcBef>
              <a:spcAft>
                <a:spcPts val="0"/>
              </a:spcAft>
            </a:pPr>
            <a:r>
              <a:rPr lang="en-US" sz="1799" kern="0" dirty="0">
                <a:solidFill>
                  <a:sysClr val="windowText" lastClr="000000"/>
                </a:solidFill>
              </a:rPr>
              <a:t>Belief state Predictor </a:t>
            </a:r>
            <a:endParaRPr lang="en-US" sz="1199" kern="0" dirty="0">
              <a:solidFill>
                <a:sysClr val="windowText" lastClr="000000"/>
              </a:solidFill>
            </a:endParaRPr>
          </a:p>
        </p:txBody>
      </p:sp>
      <p:sp>
        <p:nvSpPr>
          <p:cNvPr id="12" name="Rectangle 11"/>
          <p:cNvSpPr/>
          <p:nvPr/>
        </p:nvSpPr>
        <p:spPr>
          <a:xfrm>
            <a:off x="6886082" y="3407637"/>
            <a:ext cx="1596089" cy="107250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54" fontAlgn="auto">
              <a:spcBef>
                <a:spcPts val="0"/>
              </a:spcBef>
              <a:spcAft>
                <a:spcPts val="0"/>
              </a:spcAft>
            </a:pPr>
            <a:r>
              <a:rPr lang="en-US" sz="1799" kern="0" dirty="0">
                <a:solidFill>
                  <a:sysClr val="windowText" lastClr="000000"/>
                </a:solidFill>
              </a:rPr>
              <a:t>Action Planner</a:t>
            </a:r>
            <a:endParaRPr lang="en-US" sz="1199" kern="0" dirty="0">
              <a:solidFill>
                <a:sysClr val="windowText" lastClr="000000"/>
              </a:solidFill>
            </a:endParaRPr>
          </a:p>
        </p:txBody>
      </p:sp>
      <p:sp>
        <p:nvSpPr>
          <p:cNvPr id="13" name="Rectangle 12"/>
          <p:cNvSpPr/>
          <p:nvPr/>
        </p:nvSpPr>
        <p:spPr>
          <a:xfrm>
            <a:off x="8731657" y="3583346"/>
            <a:ext cx="976559" cy="71404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54" fontAlgn="auto">
              <a:spcBef>
                <a:spcPts val="0"/>
              </a:spcBef>
              <a:spcAft>
                <a:spcPts val="0"/>
              </a:spcAft>
            </a:pPr>
            <a:r>
              <a:rPr lang="en-US" sz="1799" kern="0" dirty="0">
                <a:solidFill>
                  <a:sysClr val="windowText" lastClr="000000"/>
                </a:solidFill>
              </a:rPr>
              <a:t>NLG</a:t>
            </a:r>
          </a:p>
          <a:p>
            <a:pPr algn="ctr" defTabSz="913554" fontAlgn="auto">
              <a:spcBef>
                <a:spcPts val="0"/>
              </a:spcBef>
              <a:spcAft>
                <a:spcPts val="0"/>
              </a:spcAft>
            </a:pPr>
            <a:r>
              <a:rPr lang="en-US" sz="999" kern="0" dirty="0">
                <a:solidFill>
                  <a:sysClr val="windowText" lastClr="000000"/>
                </a:solidFill>
              </a:rPr>
              <a:t>Prompts, Answers</a:t>
            </a:r>
          </a:p>
        </p:txBody>
      </p:sp>
      <p:sp>
        <p:nvSpPr>
          <p:cNvPr id="14" name="Rectangle 13"/>
          <p:cNvSpPr/>
          <p:nvPr/>
        </p:nvSpPr>
        <p:spPr>
          <a:xfrm>
            <a:off x="10012735" y="3693603"/>
            <a:ext cx="976559" cy="493529"/>
          </a:xfrm>
          <a:prstGeom prst="rect">
            <a:avLst/>
          </a:prstGeom>
          <a:solidFill>
            <a:srgbClr val="C9F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54" fontAlgn="auto">
              <a:spcBef>
                <a:spcPts val="0"/>
              </a:spcBef>
              <a:spcAft>
                <a:spcPts val="0"/>
              </a:spcAft>
            </a:pPr>
            <a:r>
              <a:rPr lang="en-US" sz="1799" kern="0" dirty="0">
                <a:solidFill>
                  <a:sysClr val="windowText" lastClr="000000"/>
                </a:solidFill>
              </a:rPr>
              <a:t>TTS</a:t>
            </a:r>
          </a:p>
        </p:txBody>
      </p:sp>
      <p:sp>
        <p:nvSpPr>
          <p:cNvPr id="15" name="Rectangle 14"/>
          <p:cNvSpPr/>
          <p:nvPr/>
        </p:nvSpPr>
        <p:spPr>
          <a:xfrm>
            <a:off x="3640089" y="4704577"/>
            <a:ext cx="1120432" cy="714043"/>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54" fontAlgn="auto">
              <a:spcBef>
                <a:spcPts val="0"/>
              </a:spcBef>
              <a:spcAft>
                <a:spcPts val="0"/>
              </a:spcAft>
            </a:pPr>
            <a:r>
              <a:rPr lang="en-US" sz="1599" kern="0" dirty="0">
                <a:solidFill>
                  <a:sysClr val="windowText" lastClr="000000"/>
                </a:solidFill>
              </a:rPr>
              <a:t>Emotion </a:t>
            </a:r>
            <a:r>
              <a:rPr lang="en-US" sz="1199" kern="0" dirty="0">
                <a:solidFill>
                  <a:sysClr val="windowText" lastClr="000000"/>
                </a:solidFill>
              </a:rPr>
              <a:t>Detection</a:t>
            </a:r>
            <a:endParaRPr lang="en-US" sz="999" kern="0" dirty="0">
              <a:solidFill>
                <a:sysClr val="windowText" lastClr="000000"/>
              </a:solidFill>
            </a:endParaRPr>
          </a:p>
        </p:txBody>
      </p:sp>
      <p:cxnSp>
        <p:nvCxnSpPr>
          <p:cNvPr id="17" name="Straight Arrow Connector 16"/>
          <p:cNvCxnSpPr>
            <a:endCxn id="9" idx="1"/>
          </p:cNvCxnSpPr>
          <p:nvPr/>
        </p:nvCxnSpPr>
        <p:spPr>
          <a:xfrm>
            <a:off x="1895752" y="3940367"/>
            <a:ext cx="3045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3"/>
            <a:endCxn id="10" idx="1"/>
          </p:cNvCxnSpPr>
          <p:nvPr/>
        </p:nvCxnSpPr>
        <p:spPr>
          <a:xfrm>
            <a:off x="3344837" y="3940367"/>
            <a:ext cx="3045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3"/>
            <a:endCxn id="11" idx="1"/>
          </p:cNvCxnSpPr>
          <p:nvPr/>
        </p:nvCxnSpPr>
        <p:spPr>
          <a:xfrm flipV="1">
            <a:off x="4625917" y="3935116"/>
            <a:ext cx="304521" cy="5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3"/>
            <a:endCxn id="12" idx="1"/>
          </p:cNvCxnSpPr>
          <p:nvPr/>
        </p:nvCxnSpPr>
        <p:spPr>
          <a:xfrm>
            <a:off x="6526525" y="3935116"/>
            <a:ext cx="359555" cy="8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3"/>
            <a:endCxn id="13" idx="1"/>
          </p:cNvCxnSpPr>
          <p:nvPr/>
        </p:nvCxnSpPr>
        <p:spPr>
          <a:xfrm flipV="1">
            <a:off x="8482170" y="3940367"/>
            <a:ext cx="249487" cy="3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3" idx="3"/>
            <a:endCxn id="14" idx="1"/>
          </p:cNvCxnSpPr>
          <p:nvPr/>
        </p:nvCxnSpPr>
        <p:spPr>
          <a:xfrm>
            <a:off x="9708213" y="3940367"/>
            <a:ext cx="3045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p:nvPr/>
        </p:nvCxnSpPr>
        <p:spPr>
          <a:xfrm rot="16200000" flipH="1">
            <a:off x="2081915" y="3515477"/>
            <a:ext cx="874467" cy="22418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15" idx="3"/>
            <a:endCxn id="11" idx="2"/>
          </p:cNvCxnSpPr>
          <p:nvPr/>
        </p:nvCxnSpPr>
        <p:spPr>
          <a:xfrm flipV="1">
            <a:off x="4760521" y="4425102"/>
            <a:ext cx="967960" cy="6364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7140811" y="4700009"/>
            <a:ext cx="976559" cy="714043"/>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54" fontAlgn="auto">
              <a:spcBef>
                <a:spcPts val="0"/>
              </a:spcBef>
              <a:spcAft>
                <a:spcPts val="0"/>
              </a:spcAft>
            </a:pPr>
            <a:r>
              <a:rPr lang="en-US" sz="1599" kern="0" dirty="0">
                <a:solidFill>
                  <a:sysClr val="windowText" lastClr="000000"/>
                </a:solidFill>
              </a:rPr>
              <a:t>Emotion</a:t>
            </a:r>
          </a:p>
          <a:p>
            <a:pPr algn="ctr" defTabSz="913554" fontAlgn="auto">
              <a:spcBef>
                <a:spcPts val="0"/>
              </a:spcBef>
              <a:spcAft>
                <a:spcPts val="0"/>
              </a:spcAft>
            </a:pPr>
            <a:r>
              <a:rPr lang="en-US" sz="1099" kern="0" dirty="0">
                <a:solidFill>
                  <a:sysClr val="windowText" lastClr="000000"/>
                </a:solidFill>
              </a:rPr>
              <a:t>Generation</a:t>
            </a:r>
            <a:endParaRPr lang="en-US" sz="899" kern="0" dirty="0">
              <a:solidFill>
                <a:sysClr val="windowText" lastClr="000000"/>
              </a:solidFill>
            </a:endParaRPr>
          </a:p>
        </p:txBody>
      </p:sp>
      <p:cxnSp>
        <p:nvCxnSpPr>
          <p:cNvPr id="60" name="Elbow Connector 59"/>
          <p:cNvCxnSpPr>
            <a:stCxn id="11" idx="3"/>
            <a:endCxn id="52" idx="1"/>
          </p:cNvCxnSpPr>
          <p:nvPr/>
        </p:nvCxnSpPr>
        <p:spPr>
          <a:xfrm>
            <a:off x="6526526" y="3935116"/>
            <a:ext cx="614284" cy="11219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52" idx="3"/>
            <a:endCxn id="13" idx="2"/>
          </p:cNvCxnSpPr>
          <p:nvPr/>
        </p:nvCxnSpPr>
        <p:spPr>
          <a:xfrm flipV="1">
            <a:off x="8117370" y="4297389"/>
            <a:ext cx="1102565" cy="7596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0989293" y="3940367"/>
            <a:ext cx="3045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endCxn id="14" idx="2"/>
          </p:cNvCxnSpPr>
          <p:nvPr/>
        </p:nvCxnSpPr>
        <p:spPr>
          <a:xfrm flipV="1">
            <a:off x="9219933" y="4187133"/>
            <a:ext cx="1281080" cy="86894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loud 6"/>
          <p:cNvSpPr/>
          <p:nvPr/>
        </p:nvSpPr>
        <p:spPr>
          <a:xfrm>
            <a:off x="683123" y="3522175"/>
            <a:ext cx="1221741" cy="80923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54" fontAlgn="auto">
              <a:spcBef>
                <a:spcPts val="0"/>
              </a:spcBef>
              <a:spcAft>
                <a:spcPts val="0"/>
              </a:spcAft>
            </a:pPr>
            <a:r>
              <a:rPr lang="en-US" sz="1199" kern="0" dirty="0">
                <a:solidFill>
                  <a:sysClr val="windowText" lastClr="000000"/>
                </a:solidFill>
              </a:rPr>
              <a:t>Speech</a:t>
            </a:r>
          </a:p>
        </p:txBody>
      </p:sp>
      <p:cxnSp>
        <p:nvCxnSpPr>
          <p:cNvPr id="71" name="Elbow Connector 70"/>
          <p:cNvCxnSpPr>
            <a:stCxn id="9" idx="2"/>
          </p:cNvCxnSpPr>
          <p:nvPr/>
        </p:nvCxnSpPr>
        <p:spPr>
          <a:xfrm rot="16200000" flipH="1">
            <a:off x="2833844" y="4125845"/>
            <a:ext cx="754227" cy="8768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6266706" y="5547020"/>
            <a:ext cx="3097745" cy="757130"/>
          </a:xfrm>
          <a:prstGeom prst="rect">
            <a:avLst/>
          </a:prstGeom>
        </p:spPr>
        <p:txBody>
          <a:bodyPr wrap="square">
            <a:spAutoFit/>
          </a:bodyPr>
          <a:lstStyle/>
          <a:p>
            <a:pPr lvl="1">
              <a:lnSpc>
                <a:spcPct val="90000"/>
              </a:lnSpc>
            </a:pPr>
            <a:r>
              <a:rPr lang="en-US" altLang="ko-KR" sz="1200" b="1" dirty="0"/>
              <a:t>Three types of dialogue system</a:t>
            </a:r>
          </a:p>
          <a:p>
            <a:pPr marL="742950" lvl="1" indent="-285750">
              <a:lnSpc>
                <a:spcPct val="90000"/>
              </a:lnSpc>
              <a:buFont typeface="Arial" panose="020B0604020202020204" pitchFamily="34" charset="0"/>
              <a:buChar char="•"/>
            </a:pPr>
            <a:r>
              <a:rPr lang="en-US" altLang="ko-KR" sz="1200" dirty="0"/>
              <a:t>finite state- (or graph-) based</a:t>
            </a:r>
          </a:p>
          <a:p>
            <a:pPr marL="742950" lvl="1" indent="-285750">
              <a:lnSpc>
                <a:spcPct val="90000"/>
              </a:lnSpc>
              <a:buFont typeface="Arial" panose="020B0604020202020204" pitchFamily="34" charset="0"/>
              <a:buChar char="•"/>
            </a:pPr>
            <a:r>
              <a:rPr lang="en-US" altLang="ko-KR" sz="1200" i="1" dirty="0"/>
              <a:t>frame-based </a:t>
            </a:r>
          </a:p>
          <a:p>
            <a:pPr marL="742950" lvl="1" indent="-285750">
              <a:lnSpc>
                <a:spcPct val="90000"/>
              </a:lnSpc>
              <a:buFont typeface="Arial" panose="020B0604020202020204" pitchFamily="34" charset="0"/>
              <a:buChar char="•"/>
            </a:pPr>
            <a:r>
              <a:rPr lang="en-US" altLang="ko-KR" sz="1200" i="1" dirty="0"/>
              <a:t>agent-based</a:t>
            </a:r>
            <a:endParaRPr lang="ko-KR" altLang="en-US" sz="1200"/>
          </a:p>
        </p:txBody>
      </p:sp>
      <p:sp>
        <p:nvSpPr>
          <p:cNvPr id="4" name="Rectangle 3"/>
          <p:cNvSpPr/>
          <p:nvPr/>
        </p:nvSpPr>
        <p:spPr>
          <a:xfrm>
            <a:off x="1398205" y="5519205"/>
            <a:ext cx="5253170" cy="757130"/>
          </a:xfrm>
          <a:prstGeom prst="rect">
            <a:avLst/>
          </a:prstGeom>
        </p:spPr>
        <p:txBody>
          <a:bodyPr wrap="square">
            <a:spAutoFit/>
          </a:bodyPr>
          <a:lstStyle/>
          <a:p>
            <a:pPr>
              <a:lnSpc>
                <a:spcPct val="90000"/>
              </a:lnSpc>
            </a:pPr>
            <a:r>
              <a:rPr lang="en-US" altLang="ko-KR" sz="1200" b="1" dirty="0"/>
              <a:t>Dialogue manager: </a:t>
            </a:r>
            <a:r>
              <a:rPr lang="en-US" altLang="ko-KR" sz="1200" dirty="0"/>
              <a:t>Control the flow of the dialogue</a:t>
            </a:r>
          </a:p>
          <a:p>
            <a:pPr marL="285750" indent="-285750">
              <a:lnSpc>
                <a:spcPct val="90000"/>
              </a:lnSpc>
              <a:buFont typeface="Arial" panose="020B0604020202020204" pitchFamily="34" charset="0"/>
              <a:buChar char="•"/>
            </a:pPr>
            <a:r>
              <a:rPr lang="en-US" altLang="ko-KR" sz="1200" dirty="0"/>
              <a:t>information gathering from user</a:t>
            </a:r>
          </a:p>
          <a:p>
            <a:pPr marL="285750" indent="-285750">
              <a:lnSpc>
                <a:spcPct val="90000"/>
              </a:lnSpc>
              <a:buFont typeface="Arial" panose="020B0604020202020204" pitchFamily="34" charset="0"/>
              <a:buChar char="•"/>
            </a:pPr>
            <a:r>
              <a:rPr lang="en-US" altLang="ko-KR" sz="1200" dirty="0"/>
              <a:t>communicating with external application</a:t>
            </a:r>
          </a:p>
          <a:p>
            <a:pPr marL="285750" indent="-285750">
              <a:lnSpc>
                <a:spcPct val="90000"/>
              </a:lnSpc>
              <a:buFont typeface="Arial" panose="020B0604020202020204" pitchFamily="34" charset="0"/>
              <a:buChar char="•"/>
            </a:pPr>
            <a:r>
              <a:rPr lang="en-US" altLang="ko-KR" sz="1200" dirty="0"/>
              <a:t>communicating information back to the user</a:t>
            </a:r>
          </a:p>
        </p:txBody>
      </p:sp>
      <p:sp>
        <p:nvSpPr>
          <p:cNvPr id="23" name="Rectangle 22"/>
          <p:cNvSpPr/>
          <p:nvPr/>
        </p:nvSpPr>
        <p:spPr>
          <a:xfrm>
            <a:off x="4778177" y="3303270"/>
            <a:ext cx="3828736" cy="1260976"/>
          </a:xfrm>
          <a:prstGeom prst="rect">
            <a:avLst/>
          </a:prstGeom>
          <a:noFill/>
          <a:ln w="381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p:cNvSpPr/>
          <p:nvPr/>
        </p:nvSpPr>
        <p:spPr>
          <a:xfrm>
            <a:off x="3746792" y="1565234"/>
            <a:ext cx="1736782" cy="613980"/>
          </a:xfrm>
          <a:prstGeom prst="roundRect">
            <a:avLst/>
          </a:prstGeom>
          <a:solidFill>
            <a:schemeClr val="tx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System Behavior Models</a:t>
            </a:r>
          </a:p>
        </p:txBody>
      </p:sp>
      <p:sp>
        <p:nvSpPr>
          <p:cNvPr id="41" name="Rounded Rectangle 40"/>
          <p:cNvSpPr/>
          <p:nvPr/>
        </p:nvSpPr>
        <p:spPr>
          <a:xfrm>
            <a:off x="5581006" y="1565234"/>
            <a:ext cx="1574174" cy="613980"/>
          </a:xfrm>
          <a:prstGeom prst="roundRect">
            <a:avLst/>
          </a:prstGeom>
          <a:solidFill>
            <a:schemeClr val="tx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Knowledge Graphs</a:t>
            </a:r>
          </a:p>
        </p:txBody>
      </p:sp>
      <p:sp>
        <p:nvSpPr>
          <p:cNvPr id="42" name="Rounded Rectangle 41"/>
          <p:cNvSpPr/>
          <p:nvPr/>
        </p:nvSpPr>
        <p:spPr>
          <a:xfrm>
            <a:off x="7277100" y="1576171"/>
            <a:ext cx="1574174" cy="613980"/>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Information Retrieval</a:t>
            </a:r>
          </a:p>
        </p:txBody>
      </p:sp>
      <p:sp>
        <p:nvSpPr>
          <p:cNvPr id="30" name="Flowchart: Magnetic Disk 29"/>
          <p:cNvSpPr/>
          <p:nvPr/>
        </p:nvSpPr>
        <p:spPr>
          <a:xfrm>
            <a:off x="9298395" y="1479702"/>
            <a:ext cx="1311212" cy="763169"/>
          </a:xfrm>
          <a:prstGeom prst="flowChartMagneticDisk">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Curated QA pairs</a:t>
            </a:r>
          </a:p>
        </p:txBody>
      </p:sp>
      <p:cxnSp>
        <p:nvCxnSpPr>
          <p:cNvPr id="32" name="Straight Arrow Connector 31"/>
          <p:cNvCxnSpPr>
            <a:stCxn id="42" idx="3"/>
            <a:endCxn id="30" idx="2"/>
          </p:cNvCxnSpPr>
          <p:nvPr/>
        </p:nvCxnSpPr>
        <p:spPr>
          <a:xfrm flipV="1">
            <a:off x="8851274" y="1861287"/>
            <a:ext cx="447121" cy="218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42" idx="2"/>
          </p:cNvCxnSpPr>
          <p:nvPr/>
        </p:nvCxnSpPr>
        <p:spPr>
          <a:xfrm flipV="1">
            <a:off x="8064187" y="2190151"/>
            <a:ext cx="0" cy="11131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1912577" y="1565234"/>
            <a:ext cx="1736782" cy="613980"/>
          </a:xfrm>
          <a:prstGeom prst="roundRect">
            <a:avLst/>
          </a:prstGeom>
          <a:solidFill>
            <a:schemeClr val="tx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Decision Tree</a:t>
            </a:r>
          </a:p>
        </p:txBody>
      </p:sp>
      <p:sp>
        <p:nvSpPr>
          <p:cNvPr id="55" name="Rounded Rectangle 54"/>
          <p:cNvSpPr/>
          <p:nvPr/>
        </p:nvSpPr>
        <p:spPr>
          <a:xfrm>
            <a:off x="1895752" y="2440978"/>
            <a:ext cx="5245057" cy="613980"/>
          </a:xfrm>
          <a:prstGeom prst="round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Symbolic Reasoning Engine</a:t>
            </a:r>
          </a:p>
        </p:txBody>
      </p:sp>
      <p:cxnSp>
        <p:nvCxnSpPr>
          <p:cNvPr id="46" name="Straight Arrow Connector 45"/>
          <p:cNvCxnSpPr>
            <a:stCxn id="53" idx="2"/>
          </p:cNvCxnSpPr>
          <p:nvPr/>
        </p:nvCxnSpPr>
        <p:spPr>
          <a:xfrm>
            <a:off x="2780968" y="2179214"/>
            <a:ext cx="0" cy="2617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4632628" y="2202074"/>
            <a:ext cx="0" cy="2617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6347128" y="2179214"/>
            <a:ext cx="0" cy="2617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5728481" y="3041506"/>
            <a:ext cx="0" cy="2617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004015" y="2992890"/>
            <a:ext cx="2087098" cy="338554"/>
          </a:xfrm>
          <a:prstGeom prst="rect">
            <a:avLst/>
          </a:prstGeom>
          <a:noFill/>
        </p:spPr>
        <p:txBody>
          <a:bodyPr wrap="square" rtlCol="0">
            <a:spAutoFit/>
          </a:bodyPr>
          <a:lstStyle/>
          <a:p>
            <a:r>
              <a:rPr lang="en-US" sz="1600" b="1" dirty="0"/>
              <a:t>Dialog Manager</a:t>
            </a:r>
          </a:p>
        </p:txBody>
      </p:sp>
      <p:sp>
        <p:nvSpPr>
          <p:cNvPr id="5" name="Title 4"/>
          <p:cNvSpPr>
            <a:spLocks noGrp="1"/>
          </p:cNvSpPr>
          <p:nvPr>
            <p:ph type="title"/>
          </p:nvPr>
        </p:nvSpPr>
        <p:spPr/>
        <p:txBody>
          <a:bodyPr/>
          <a:lstStyle/>
          <a:p>
            <a:r>
              <a:rPr lang="en-US" dirty="0"/>
              <a:t>Self assist reference architecture</a:t>
            </a:r>
          </a:p>
        </p:txBody>
      </p:sp>
    </p:spTree>
    <p:extLst>
      <p:ext uri="{BB962C8B-B14F-4D97-AF65-F5344CB8AC3E}">
        <p14:creationId xmlns:p14="http://schemas.microsoft.com/office/powerpoint/2010/main" val="380762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3" y="2730724"/>
            <a:ext cx="9903741" cy="1213672"/>
          </a:xfrm>
        </p:spPr>
        <p:txBody>
          <a:bodyPr/>
          <a:lstStyle/>
          <a:p>
            <a:r>
              <a:rPr lang="en-US" sz="7200" dirty="0"/>
              <a:t>Module 1: CHATBOT EXPERIMENTATION</a:t>
            </a:r>
          </a:p>
        </p:txBody>
      </p:sp>
    </p:spTree>
    <p:extLst>
      <p:ext uri="{BB962C8B-B14F-4D97-AF65-F5344CB8AC3E}">
        <p14:creationId xmlns:p14="http://schemas.microsoft.com/office/powerpoint/2010/main" val="1809619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p:cNvSpPr/>
          <p:nvPr/>
        </p:nvSpPr>
        <p:spPr>
          <a:xfrm>
            <a:off x="3209193" y="1796562"/>
            <a:ext cx="2302003" cy="75320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Dynamic Context Augmentation </a:t>
            </a:r>
          </a:p>
          <a:p>
            <a:pPr algn="ctr"/>
            <a:r>
              <a:rPr lang="en-US" sz="1400" dirty="0">
                <a:solidFill>
                  <a:schemeClr val="tx1"/>
                </a:solidFill>
              </a:rPr>
              <a:t>(order #, customer #..)</a:t>
            </a:r>
          </a:p>
        </p:txBody>
      </p:sp>
      <p:sp>
        <p:nvSpPr>
          <p:cNvPr id="4" name="Arrow: Right 3"/>
          <p:cNvSpPr/>
          <p:nvPr/>
        </p:nvSpPr>
        <p:spPr>
          <a:xfrm>
            <a:off x="2505811" y="2010508"/>
            <a:ext cx="703383" cy="325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p:cNvSpPr/>
          <p:nvPr/>
        </p:nvSpPr>
        <p:spPr>
          <a:xfrm>
            <a:off x="334109" y="735624"/>
            <a:ext cx="2171700" cy="75320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Speech Recognition</a:t>
            </a:r>
          </a:p>
          <a:p>
            <a:pPr algn="ctr"/>
            <a:r>
              <a:rPr lang="en-US" sz="1600" dirty="0">
                <a:solidFill>
                  <a:schemeClr val="tx1"/>
                </a:solidFill>
              </a:rPr>
              <a:t>(SmartOperator) </a:t>
            </a:r>
          </a:p>
        </p:txBody>
      </p:sp>
      <p:sp>
        <p:nvSpPr>
          <p:cNvPr id="6" name="Arrow: Bent 5"/>
          <p:cNvSpPr/>
          <p:nvPr/>
        </p:nvSpPr>
        <p:spPr>
          <a:xfrm rot="5400000">
            <a:off x="2847242" y="696060"/>
            <a:ext cx="759070" cy="144193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Flowchart: Magnetic Disk 6"/>
          <p:cNvSpPr/>
          <p:nvPr/>
        </p:nvSpPr>
        <p:spPr>
          <a:xfrm>
            <a:off x="6597046" y="1787710"/>
            <a:ext cx="1474292" cy="770910"/>
          </a:xfrm>
          <a:prstGeom prst="flowChartMagneticDisk">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CRM/ Backend</a:t>
            </a:r>
          </a:p>
        </p:txBody>
      </p:sp>
      <p:sp>
        <p:nvSpPr>
          <p:cNvPr id="9" name="Rectangle: Rounded Corners 8"/>
          <p:cNvSpPr/>
          <p:nvPr/>
        </p:nvSpPr>
        <p:spPr>
          <a:xfrm>
            <a:off x="3226777" y="4368373"/>
            <a:ext cx="2171700" cy="75320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Intent Classification</a:t>
            </a:r>
          </a:p>
          <a:p>
            <a:pPr algn="ctr"/>
            <a:r>
              <a:rPr lang="en-US" sz="1400" dirty="0">
                <a:solidFill>
                  <a:schemeClr val="tx1"/>
                </a:solidFill>
              </a:rPr>
              <a:t>(using paraphrase group)</a:t>
            </a:r>
          </a:p>
        </p:txBody>
      </p:sp>
      <p:sp>
        <p:nvSpPr>
          <p:cNvPr id="10" name="Arrow: Down 9"/>
          <p:cNvSpPr/>
          <p:nvPr/>
        </p:nvSpPr>
        <p:spPr>
          <a:xfrm>
            <a:off x="4176346" y="2549770"/>
            <a:ext cx="3429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p:cNvSpPr/>
          <p:nvPr/>
        </p:nvSpPr>
        <p:spPr>
          <a:xfrm>
            <a:off x="6312088" y="5899639"/>
            <a:ext cx="2171700" cy="75320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Information Retrieval Engine </a:t>
            </a:r>
          </a:p>
          <a:p>
            <a:pPr algn="ctr"/>
            <a:r>
              <a:rPr lang="en-US" sz="1600" dirty="0">
                <a:solidFill>
                  <a:schemeClr val="tx1"/>
                </a:solidFill>
              </a:rPr>
              <a:t>(Solr, Elastic Search)</a:t>
            </a:r>
          </a:p>
        </p:txBody>
      </p:sp>
      <p:sp>
        <p:nvSpPr>
          <p:cNvPr id="12" name="Rectangle: Rounded Corners 11"/>
          <p:cNvSpPr/>
          <p:nvPr/>
        </p:nvSpPr>
        <p:spPr>
          <a:xfrm>
            <a:off x="3226777" y="3069630"/>
            <a:ext cx="2171700" cy="75320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Static Context Augmentation </a:t>
            </a:r>
          </a:p>
        </p:txBody>
      </p:sp>
      <p:sp>
        <p:nvSpPr>
          <p:cNvPr id="13" name="Arrow: Down 12"/>
          <p:cNvSpPr/>
          <p:nvPr/>
        </p:nvSpPr>
        <p:spPr>
          <a:xfrm>
            <a:off x="4176346" y="3822838"/>
            <a:ext cx="3429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Right 14"/>
          <p:cNvSpPr/>
          <p:nvPr/>
        </p:nvSpPr>
        <p:spPr>
          <a:xfrm>
            <a:off x="5398477" y="4744976"/>
            <a:ext cx="896816" cy="2976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Down 15"/>
          <p:cNvSpPr/>
          <p:nvPr/>
        </p:nvSpPr>
        <p:spPr>
          <a:xfrm>
            <a:off x="7256468" y="5191842"/>
            <a:ext cx="281353" cy="6594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p:cNvSpPr/>
          <p:nvPr/>
        </p:nvSpPr>
        <p:spPr>
          <a:xfrm>
            <a:off x="9242064" y="4487008"/>
            <a:ext cx="2171700" cy="75320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Generate FAQ Answer</a:t>
            </a:r>
          </a:p>
        </p:txBody>
      </p:sp>
      <p:sp>
        <p:nvSpPr>
          <p:cNvPr id="19" name="Rectangle: Rounded Corners 18"/>
          <p:cNvSpPr/>
          <p:nvPr/>
        </p:nvSpPr>
        <p:spPr>
          <a:xfrm>
            <a:off x="9288284" y="5899639"/>
            <a:ext cx="2171700" cy="75320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Top K results</a:t>
            </a:r>
          </a:p>
        </p:txBody>
      </p:sp>
      <p:sp>
        <p:nvSpPr>
          <p:cNvPr id="20" name="Arrow: Right 19"/>
          <p:cNvSpPr/>
          <p:nvPr/>
        </p:nvSpPr>
        <p:spPr>
          <a:xfrm>
            <a:off x="8466992" y="4739085"/>
            <a:ext cx="775071" cy="2725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Arrow: Right 20"/>
          <p:cNvSpPr/>
          <p:nvPr/>
        </p:nvSpPr>
        <p:spPr>
          <a:xfrm>
            <a:off x="8482996" y="6145824"/>
            <a:ext cx="805288" cy="237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p:cNvSpPr/>
          <p:nvPr/>
        </p:nvSpPr>
        <p:spPr>
          <a:xfrm>
            <a:off x="6311295" y="4438634"/>
            <a:ext cx="2171700" cy="75320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Drool Rule Engine</a:t>
            </a:r>
          </a:p>
        </p:txBody>
      </p:sp>
      <p:sp>
        <p:nvSpPr>
          <p:cNvPr id="23" name="TextBox 22"/>
          <p:cNvSpPr txBox="1"/>
          <p:nvPr/>
        </p:nvSpPr>
        <p:spPr>
          <a:xfrm>
            <a:off x="5520624" y="4734616"/>
            <a:ext cx="843357" cy="338554"/>
          </a:xfrm>
          <a:prstGeom prst="rect">
            <a:avLst/>
          </a:prstGeom>
          <a:noFill/>
        </p:spPr>
        <p:txBody>
          <a:bodyPr wrap="square" rtlCol="0">
            <a:spAutoFit/>
          </a:bodyPr>
          <a:lstStyle/>
          <a:p>
            <a:r>
              <a:rPr lang="en-US" sz="1600" b="1" dirty="0"/>
              <a:t>FACT</a:t>
            </a:r>
          </a:p>
        </p:txBody>
      </p:sp>
      <p:sp>
        <p:nvSpPr>
          <p:cNvPr id="24" name="Flowchart: Magnetic Disk 23"/>
          <p:cNvSpPr/>
          <p:nvPr/>
        </p:nvSpPr>
        <p:spPr>
          <a:xfrm>
            <a:off x="1195756" y="3083170"/>
            <a:ext cx="1494690" cy="770910"/>
          </a:xfrm>
          <a:prstGeom prst="flowChartMagneticDisk">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Knowledge Graph</a:t>
            </a:r>
          </a:p>
        </p:txBody>
      </p:sp>
      <p:sp>
        <p:nvSpPr>
          <p:cNvPr id="25" name="Arrow: Right 24"/>
          <p:cNvSpPr/>
          <p:nvPr/>
        </p:nvSpPr>
        <p:spPr>
          <a:xfrm>
            <a:off x="2690446" y="3297114"/>
            <a:ext cx="536331" cy="325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Connector: Elbow 29"/>
          <p:cNvCxnSpPr>
            <a:stCxn id="18" idx="0"/>
            <a:endCxn id="7" idx="4"/>
          </p:cNvCxnSpPr>
          <p:nvPr/>
        </p:nvCxnSpPr>
        <p:spPr>
          <a:xfrm rot="16200000" flipV="1">
            <a:off x="8042705" y="2201799"/>
            <a:ext cx="2313843" cy="225657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713176" y="2011282"/>
            <a:ext cx="888023" cy="338554"/>
          </a:xfrm>
          <a:prstGeom prst="rect">
            <a:avLst/>
          </a:prstGeom>
          <a:noFill/>
        </p:spPr>
        <p:txBody>
          <a:bodyPr wrap="square" rtlCol="0">
            <a:spAutoFit/>
          </a:bodyPr>
          <a:lstStyle/>
          <a:p>
            <a:r>
              <a:rPr lang="en-US" sz="1600" b="1" dirty="0"/>
              <a:t>update</a:t>
            </a:r>
          </a:p>
        </p:txBody>
      </p:sp>
      <p:sp>
        <p:nvSpPr>
          <p:cNvPr id="33" name="Flowchart: Magnetic Disk 32"/>
          <p:cNvSpPr/>
          <p:nvPr/>
        </p:nvSpPr>
        <p:spPr>
          <a:xfrm>
            <a:off x="6588255" y="3320560"/>
            <a:ext cx="1474292" cy="770910"/>
          </a:xfrm>
          <a:prstGeom prst="flowChartMagneticDisk">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Rules</a:t>
            </a:r>
          </a:p>
          <a:p>
            <a:pPr algn="ctr"/>
            <a:r>
              <a:rPr lang="en-US" sz="1600" dirty="0">
                <a:solidFill>
                  <a:schemeClr val="tx1"/>
                </a:solidFill>
              </a:rPr>
              <a:t>Decision Tree</a:t>
            </a:r>
          </a:p>
        </p:txBody>
      </p:sp>
      <p:sp>
        <p:nvSpPr>
          <p:cNvPr id="34" name="Arrow: Up-Down 33"/>
          <p:cNvSpPr/>
          <p:nvPr/>
        </p:nvSpPr>
        <p:spPr>
          <a:xfrm>
            <a:off x="7295329" y="4068764"/>
            <a:ext cx="203629" cy="39747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lowchart: Magnetic Disk 34"/>
          <p:cNvSpPr/>
          <p:nvPr/>
        </p:nvSpPr>
        <p:spPr>
          <a:xfrm>
            <a:off x="4242292" y="5886576"/>
            <a:ext cx="1474292" cy="770910"/>
          </a:xfrm>
          <a:prstGeom prst="flowChartMagneticDisk">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Knowledge Repository</a:t>
            </a:r>
          </a:p>
        </p:txBody>
      </p:sp>
      <p:sp>
        <p:nvSpPr>
          <p:cNvPr id="36" name="Arrow: Left-Right 35"/>
          <p:cNvSpPr/>
          <p:nvPr/>
        </p:nvSpPr>
        <p:spPr>
          <a:xfrm>
            <a:off x="5681020" y="6178571"/>
            <a:ext cx="649443" cy="3410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2" name="Picture 2" descr="Image result for human agent in call 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83" y="4815238"/>
            <a:ext cx="2901582" cy="1363333"/>
          </a:xfrm>
          <a:prstGeom prst="rect">
            <a:avLst/>
          </a:prstGeom>
          <a:noFill/>
          <a:extLst>
            <a:ext uri="{909E8E84-426E-40DD-AFC4-6F175D3DCCD1}">
              <a14:hiddenFill xmlns:a14="http://schemas.microsoft.com/office/drawing/2010/main">
                <a:solidFill>
                  <a:srgbClr val="FFFFFF"/>
                </a:solidFill>
              </a14:hiddenFill>
            </a:ext>
          </a:extLst>
        </p:spPr>
      </p:pic>
      <p:sp>
        <p:nvSpPr>
          <p:cNvPr id="39" name="Arrow: Up 38"/>
          <p:cNvSpPr/>
          <p:nvPr/>
        </p:nvSpPr>
        <p:spPr>
          <a:xfrm>
            <a:off x="840828" y="2558620"/>
            <a:ext cx="354928" cy="223176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rrow: Up 40"/>
          <p:cNvSpPr/>
          <p:nvPr/>
        </p:nvSpPr>
        <p:spPr>
          <a:xfrm>
            <a:off x="446790" y="1513688"/>
            <a:ext cx="354928" cy="33015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p:cNvSpPr/>
          <p:nvPr/>
        </p:nvSpPr>
        <p:spPr>
          <a:xfrm>
            <a:off x="334109" y="1796562"/>
            <a:ext cx="2171700" cy="75320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Explicit Agent Input</a:t>
            </a:r>
          </a:p>
        </p:txBody>
      </p:sp>
      <p:cxnSp>
        <p:nvCxnSpPr>
          <p:cNvPr id="42" name="Connector: Elbow 41"/>
          <p:cNvCxnSpPr>
            <a:cxnSpLocks/>
            <a:stCxn id="19" idx="0"/>
            <a:endCxn id="5122" idx="3"/>
          </p:cNvCxnSpPr>
          <p:nvPr/>
        </p:nvCxnSpPr>
        <p:spPr>
          <a:xfrm rot="16200000" flipV="1">
            <a:off x="6533483" y="2058987"/>
            <a:ext cx="402734" cy="727856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p:cNvCxnSpPr>
            <a:endCxn id="35" idx="2"/>
          </p:cNvCxnSpPr>
          <p:nvPr/>
        </p:nvCxnSpPr>
        <p:spPr>
          <a:xfrm rot="16200000" flipH="1">
            <a:off x="3601072" y="5630810"/>
            <a:ext cx="653787" cy="628654"/>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138472" y="5753812"/>
            <a:ext cx="985361" cy="338554"/>
          </a:xfrm>
          <a:prstGeom prst="rect">
            <a:avLst/>
          </a:prstGeom>
          <a:noFill/>
        </p:spPr>
        <p:txBody>
          <a:bodyPr wrap="square" rtlCol="0">
            <a:spAutoFit/>
          </a:bodyPr>
          <a:lstStyle/>
          <a:p>
            <a:r>
              <a:rPr lang="en-US" sz="1600" b="1" dirty="0"/>
              <a:t>QA Pair</a:t>
            </a:r>
          </a:p>
        </p:txBody>
      </p:sp>
      <p:cxnSp>
        <p:nvCxnSpPr>
          <p:cNvPr id="49" name="Straight Arrow Connector 48"/>
          <p:cNvCxnSpPr>
            <a:stCxn id="2" idx="3"/>
            <a:endCxn id="7" idx="2"/>
          </p:cNvCxnSpPr>
          <p:nvPr/>
        </p:nvCxnSpPr>
        <p:spPr>
          <a:xfrm flipV="1">
            <a:off x="5511196" y="2173165"/>
            <a:ext cx="1085850"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p:txBody>
          <a:bodyPr/>
          <a:lstStyle/>
          <a:p>
            <a:r>
              <a:rPr lang="en-US" dirty="0"/>
              <a:t>Agent assist reference architecture</a:t>
            </a:r>
          </a:p>
        </p:txBody>
      </p:sp>
    </p:spTree>
    <p:extLst>
      <p:ext uri="{BB962C8B-B14F-4D97-AF65-F5344CB8AC3E}">
        <p14:creationId xmlns:p14="http://schemas.microsoft.com/office/powerpoint/2010/main" val="4185264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43E69B9D-B23D-409C-8701-3F9D1EB2ADD1}"/>
              </a:ext>
            </a:extLst>
          </p:cNvPr>
          <p:cNvSpPr/>
          <p:nvPr/>
        </p:nvSpPr>
        <p:spPr>
          <a:xfrm>
            <a:off x="488708" y="1395577"/>
            <a:ext cx="8368512" cy="4775850"/>
          </a:xfrm>
          <a:prstGeom prst="roundRect">
            <a:avLst/>
          </a:prstGeom>
          <a:solidFill>
            <a:schemeClr val="tx2">
              <a:lumMod val="40000"/>
              <a:lumOff val="60000"/>
            </a:schemeClr>
          </a:solidFill>
          <a:ln w="28575">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Rectangle: Rounded Corners 60">
            <a:extLst>
              <a:ext uri="{FF2B5EF4-FFF2-40B4-BE49-F238E27FC236}">
                <a16:creationId xmlns:a16="http://schemas.microsoft.com/office/drawing/2014/main" id="{A153DFDB-FE70-42F6-8D20-7782916265BD}"/>
              </a:ext>
            </a:extLst>
          </p:cNvPr>
          <p:cNvSpPr/>
          <p:nvPr/>
        </p:nvSpPr>
        <p:spPr>
          <a:xfrm>
            <a:off x="5093813" y="2924646"/>
            <a:ext cx="2867276" cy="1717068"/>
          </a:xfrm>
          <a:prstGeom prst="roundRect">
            <a:avLst/>
          </a:prstGeom>
          <a:solidFill>
            <a:schemeClr val="bg1">
              <a:lumMod val="95000"/>
            </a:schemeClr>
          </a:solidFill>
          <a:ln w="28575">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79CA271-7A6A-49E6-A4F2-C1C1C94C7D08}"/>
              </a:ext>
            </a:extLst>
          </p:cNvPr>
          <p:cNvSpPr/>
          <p:nvPr/>
        </p:nvSpPr>
        <p:spPr>
          <a:xfrm>
            <a:off x="857438" y="2570329"/>
            <a:ext cx="4062953" cy="3391767"/>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Rounded Corners 39">
            <a:extLst>
              <a:ext uri="{FF2B5EF4-FFF2-40B4-BE49-F238E27FC236}">
                <a16:creationId xmlns:a16="http://schemas.microsoft.com/office/drawing/2014/main" id="{3BBA71EC-05B4-4BE6-A971-21DAF8FED758}"/>
              </a:ext>
            </a:extLst>
          </p:cNvPr>
          <p:cNvSpPr/>
          <p:nvPr/>
        </p:nvSpPr>
        <p:spPr>
          <a:xfrm>
            <a:off x="927170" y="3751790"/>
            <a:ext cx="3888463" cy="1040148"/>
          </a:xfrm>
          <a:prstGeom prst="roundRect">
            <a:avLst/>
          </a:prstGeom>
          <a:solidFill>
            <a:schemeClr val="bg1">
              <a:lumMod val="95000"/>
            </a:schemeClr>
          </a:solidFill>
          <a:ln w="28575">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Rounded Corners 40">
            <a:extLst>
              <a:ext uri="{FF2B5EF4-FFF2-40B4-BE49-F238E27FC236}">
                <a16:creationId xmlns:a16="http://schemas.microsoft.com/office/drawing/2014/main" id="{D661C13D-D777-4D54-858C-AEDCCC93373B}"/>
              </a:ext>
            </a:extLst>
          </p:cNvPr>
          <p:cNvSpPr/>
          <p:nvPr/>
        </p:nvSpPr>
        <p:spPr>
          <a:xfrm>
            <a:off x="927170" y="2710914"/>
            <a:ext cx="3888463" cy="1026764"/>
          </a:xfrm>
          <a:prstGeom prst="roundRect">
            <a:avLst/>
          </a:prstGeom>
          <a:solidFill>
            <a:schemeClr val="bg1">
              <a:lumMod val="95000"/>
            </a:schemeClr>
          </a:solidFill>
          <a:ln w="28575">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ectangle: Rounded Corners 38">
            <a:extLst>
              <a:ext uri="{FF2B5EF4-FFF2-40B4-BE49-F238E27FC236}">
                <a16:creationId xmlns:a16="http://schemas.microsoft.com/office/drawing/2014/main" id="{D0CC06E6-D457-4894-B809-BB015C3B1EBD}"/>
              </a:ext>
            </a:extLst>
          </p:cNvPr>
          <p:cNvSpPr/>
          <p:nvPr/>
        </p:nvSpPr>
        <p:spPr>
          <a:xfrm>
            <a:off x="927170" y="1606589"/>
            <a:ext cx="7526422" cy="1012775"/>
          </a:xfrm>
          <a:prstGeom prst="roundRect">
            <a:avLst/>
          </a:prstGeom>
          <a:solidFill>
            <a:schemeClr val="bg1">
              <a:lumMod val="95000"/>
            </a:schemeClr>
          </a:solidFill>
          <a:ln w="28575">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4761A66E-FAE6-432B-BC9D-73E5B05AFD4A}"/>
              </a:ext>
            </a:extLst>
          </p:cNvPr>
          <p:cNvSpPr>
            <a:spLocks noGrp="1"/>
          </p:cNvSpPr>
          <p:nvPr>
            <p:ph type="sldNum" sz="quarter" idx="15"/>
          </p:nvPr>
        </p:nvSpPr>
        <p:spPr>
          <a:xfrm>
            <a:off x="11809824" y="5950671"/>
            <a:ext cx="334963" cy="192088"/>
          </a:xfrm>
        </p:spPr>
        <p:txBody>
          <a:bodyPr/>
          <a:lstStyle/>
          <a:p>
            <a:pPr>
              <a:defRPr/>
            </a:pPr>
            <a:fld id="{A565BF46-7DA2-445B-BCA8-61E97675903E}" type="slidenum">
              <a:rPr lang="en-US" smtClean="0"/>
              <a:pPr>
                <a:defRPr/>
              </a:pPr>
              <a:t>31</a:t>
            </a:fld>
            <a:endParaRPr lang="en-US" dirty="0"/>
          </a:p>
        </p:txBody>
      </p:sp>
      <p:sp>
        <p:nvSpPr>
          <p:cNvPr id="10" name="TextBox 9">
            <a:extLst>
              <a:ext uri="{FF2B5EF4-FFF2-40B4-BE49-F238E27FC236}">
                <a16:creationId xmlns:a16="http://schemas.microsoft.com/office/drawing/2014/main" id="{0FC6B9B9-4A62-4BDC-ABE5-4085B09D9D9B}"/>
              </a:ext>
            </a:extLst>
          </p:cNvPr>
          <p:cNvSpPr txBox="1"/>
          <p:nvPr/>
        </p:nvSpPr>
        <p:spPr>
          <a:xfrm>
            <a:off x="5567396" y="1021099"/>
            <a:ext cx="1055076" cy="307777"/>
          </a:xfrm>
          <a:prstGeom prst="rect">
            <a:avLst/>
          </a:prstGeom>
          <a:noFill/>
        </p:spPr>
        <p:txBody>
          <a:bodyPr wrap="square" rtlCol="0">
            <a:spAutoFit/>
          </a:bodyPr>
          <a:lstStyle/>
          <a:p>
            <a:r>
              <a:rPr lang="en-US" sz="1400" dirty="0"/>
              <a:t>Facts</a:t>
            </a:r>
          </a:p>
        </p:txBody>
      </p:sp>
      <p:sp>
        <p:nvSpPr>
          <p:cNvPr id="11" name="Rectangle: Rounded Corners 10">
            <a:extLst>
              <a:ext uri="{FF2B5EF4-FFF2-40B4-BE49-F238E27FC236}">
                <a16:creationId xmlns:a16="http://schemas.microsoft.com/office/drawing/2014/main" id="{2D5A6ADA-9B57-4FDC-A653-A9441FC577AE}"/>
              </a:ext>
            </a:extLst>
          </p:cNvPr>
          <p:cNvSpPr/>
          <p:nvPr/>
        </p:nvSpPr>
        <p:spPr>
          <a:xfrm>
            <a:off x="5138145" y="3152708"/>
            <a:ext cx="1600200" cy="62314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Drool Inferencing Engine</a:t>
            </a:r>
          </a:p>
        </p:txBody>
      </p:sp>
      <p:sp>
        <p:nvSpPr>
          <p:cNvPr id="14" name="Arrow: Down 13">
            <a:extLst>
              <a:ext uri="{FF2B5EF4-FFF2-40B4-BE49-F238E27FC236}">
                <a16:creationId xmlns:a16="http://schemas.microsoft.com/office/drawing/2014/main" id="{A600C349-713D-44A4-9C0C-33A82DE289E5}"/>
              </a:ext>
            </a:extLst>
          </p:cNvPr>
          <p:cNvSpPr/>
          <p:nvPr/>
        </p:nvSpPr>
        <p:spPr>
          <a:xfrm>
            <a:off x="5892664" y="2680137"/>
            <a:ext cx="301599" cy="5039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ylinder 15">
            <a:extLst>
              <a:ext uri="{FF2B5EF4-FFF2-40B4-BE49-F238E27FC236}">
                <a16:creationId xmlns:a16="http://schemas.microsoft.com/office/drawing/2014/main" id="{5868977E-4A1E-4A72-A53F-8A9BF4584FB7}"/>
              </a:ext>
            </a:extLst>
          </p:cNvPr>
          <p:cNvSpPr/>
          <p:nvPr/>
        </p:nvSpPr>
        <p:spPr>
          <a:xfrm>
            <a:off x="6780383" y="3665281"/>
            <a:ext cx="1121000" cy="92464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FF"/>
                </a:solidFill>
              </a:rPr>
              <a:t>Inferencing rules</a:t>
            </a:r>
          </a:p>
        </p:txBody>
      </p:sp>
      <p:sp>
        <p:nvSpPr>
          <p:cNvPr id="20" name="Arrow: Left-Right 19">
            <a:extLst>
              <a:ext uri="{FF2B5EF4-FFF2-40B4-BE49-F238E27FC236}">
                <a16:creationId xmlns:a16="http://schemas.microsoft.com/office/drawing/2014/main" id="{C4FF6422-54D3-4A42-B3BE-09DE91C7B7E5}"/>
              </a:ext>
            </a:extLst>
          </p:cNvPr>
          <p:cNvSpPr/>
          <p:nvPr/>
        </p:nvSpPr>
        <p:spPr>
          <a:xfrm>
            <a:off x="7897681" y="3904731"/>
            <a:ext cx="1928063" cy="24337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Arrow: Up-Down 22">
            <a:extLst>
              <a:ext uri="{FF2B5EF4-FFF2-40B4-BE49-F238E27FC236}">
                <a16:creationId xmlns:a16="http://schemas.microsoft.com/office/drawing/2014/main" id="{8164E842-406C-46F0-B0EF-AC2855FA656E}"/>
              </a:ext>
            </a:extLst>
          </p:cNvPr>
          <p:cNvSpPr/>
          <p:nvPr/>
        </p:nvSpPr>
        <p:spPr>
          <a:xfrm>
            <a:off x="7944433" y="2663298"/>
            <a:ext cx="224057" cy="218421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645B11E7-E042-44AC-96A6-4CE98A0DB0DC}"/>
              </a:ext>
            </a:extLst>
          </p:cNvPr>
          <p:cNvSpPr/>
          <p:nvPr/>
        </p:nvSpPr>
        <p:spPr>
          <a:xfrm>
            <a:off x="1231470" y="1744994"/>
            <a:ext cx="2217770" cy="77191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Orchestration Engine</a:t>
            </a:r>
          </a:p>
        </p:txBody>
      </p:sp>
      <p:sp>
        <p:nvSpPr>
          <p:cNvPr id="28" name="TextBox 27">
            <a:extLst>
              <a:ext uri="{FF2B5EF4-FFF2-40B4-BE49-F238E27FC236}">
                <a16:creationId xmlns:a16="http://schemas.microsoft.com/office/drawing/2014/main" id="{7858BEB2-93F7-4F15-8D5E-B1B5F8E756BD}"/>
              </a:ext>
            </a:extLst>
          </p:cNvPr>
          <p:cNvSpPr txBox="1"/>
          <p:nvPr/>
        </p:nvSpPr>
        <p:spPr>
          <a:xfrm>
            <a:off x="6384400" y="1159903"/>
            <a:ext cx="1793157" cy="266671"/>
          </a:xfrm>
          <a:prstGeom prst="rect">
            <a:avLst/>
          </a:prstGeom>
        </p:spPr>
        <p:txBody>
          <a:bodyPr vert="horz" wrap="square" lIns="0" tIns="0" rIns="0" bIns="0" rtlCol="0">
            <a:noAutofit/>
          </a:bodyPr>
          <a:lstStyle/>
          <a:p>
            <a:pPr algn="ctr"/>
            <a:r>
              <a:rPr lang="en-US" sz="1400" b="1" dirty="0"/>
              <a:t>Knowledge Base</a:t>
            </a:r>
          </a:p>
        </p:txBody>
      </p:sp>
      <p:sp>
        <p:nvSpPr>
          <p:cNvPr id="30" name="Arrow: Up-Down 29">
            <a:extLst>
              <a:ext uri="{FF2B5EF4-FFF2-40B4-BE49-F238E27FC236}">
                <a16:creationId xmlns:a16="http://schemas.microsoft.com/office/drawing/2014/main" id="{5C72BECF-3DC1-4589-A702-E619AE2CDA34}"/>
              </a:ext>
            </a:extLst>
          </p:cNvPr>
          <p:cNvSpPr/>
          <p:nvPr/>
        </p:nvSpPr>
        <p:spPr>
          <a:xfrm>
            <a:off x="4478514" y="851059"/>
            <a:ext cx="461306" cy="755529"/>
          </a:xfrm>
          <a:prstGeom prst="upDown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DE43915-5FFE-4BE9-9368-C579C6B25D31}"/>
              </a:ext>
            </a:extLst>
          </p:cNvPr>
          <p:cNvSpPr txBox="1"/>
          <p:nvPr/>
        </p:nvSpPr>
        <p:spPr>
          <a:xfrm>
            <a:off x="2335438" y="634197"/>
            <a:ext cx="4899559" cy="139986"/>
          </a:xfrm>
          <a:prstGeom prst="rect">
            <a:avLst/>
          </a:prstGeom>
        </p:spPr>
        <p:txBody>
          <a:bodyPr vert="horz" wrap="square" lIns="0" tIns="0" rIns="0" bIns="0" rtlCol="0">
            <a:noAutofit/>
          </a:bodyPr>
          <a:lstStyle/>
          <a:p>
            <a:pPr algn="ctr"/>
            <a:r>
              <a:rPr lang="en-US" sz="1400" b="1" dirty="0"/>
              <a:t>Knowledge Substrate API (for query or reasoning)</a:t>
            </a:r>
          </a:p>
        </p:txBody>
      </p:sp>
      <p:sp>
        <p:nvSpPr>
          <p:cNvPr id="32" name="Rectangle: Rounded Corners 31">
            <a:extLst>
              <a:ext uri="{FF2B5EF4-FFF2-40B4-BE49-F238E27FC236}">
                <a16:creationId xmlns:a16="http://schemas.microsoft.com/office/drawing/2014/main" id="{78A7F549-3EA3-4C3E-8142-C7D324DBDDBC}"/>
              </a:ext>
            </a:extLst>
          </p:cNvPr>
          <p:cNvSpPr/>
          <p:nvPr/>
        </p:nvSpPr>
        <p:spPr>
          <a:xfrm>
            <a:off x="1178120" y="2913448"/>
            <a:ext cx="1600200" cy="62314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BPM/RPA Engine</a:t>
            </a:r>
          </a:p>
        </p:txBody>
      </p:sp>
      <p:sp>
        <p:nvSpPr>
          <p:cNvPr id="33" name="Rectangle: Rounded Corners 32">
            <a:extLst>
              <a:ext uri="{FF2B5EF4-FFF2-40B4-BE49-F238E27FC236}">
                <a16:creationId xmlns:a16="http://schemas.microsoft.com/office/drawing/2014/main" id="{E3BCBA10-6D0E-4F15-8817-E60844B096B8}"/>
              </a:ext>
            </a:extLst>
          </p:cNvPr>
          <p:cNvSpPr/>
          <p:nvPr/>
        </p:nvSpPr>
        <p:spPr>
          <a:xfrm>
            <a:off x="1210788" y="3904731"/>
            <a:ext cx="1600200" cy="62314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GraphDB / Spatial </a:t>
            </a:r>
          </a:p>
          <a:p>
            <a:pPr algn="ctr"/>
            <a:r>
              <a:rPr lang="en-US" sz="1400" dirty="0">
                <a:solidFill>
                  <a:schemeClr val="tx1"/>
                </a:solidFill>
              </a:rPr>
              <a:t>Engine</a:t>
            </a:r>
          </a:p>
        </p:txBody>
      </p:sp>
      <p:sp>
        <p:nvSpPr>
          <p:cNvPr id="34" name="Cylinder 33">
            <a:extLst>
              <a:ext uri="{FF2B5EF4-FFF2-40B4-BE49-F238E27FC236}">
                <a16:creationId xmlns:a16="http://schemas.microsoft.com/office/drawing/2014/main" id="{189CD8D6-69B1-4055-A69B-FC07D8683B44}"/>
              </a:ext>
            </a:extLst>
          </p:cNvPr>
          <p:cNvSpPr/>
          <p:nvPr/>
        </p:nvSpPr>
        <p:spPr>
          <a:xfrm>
            <a:off x="3465616" y="2765930"/>
            <a:ext cx="1108932" cy="92464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00FF"/>
                </a:solidFill>
              </a:rPr>
              <a:t>Behavior Models </a:t>
            </a:r>
          </a:p>
          <a:p>
            <a:pPr algn="ctr"/>
            <a:r>
              <a:rPr lang="en-US" sz="900" dirty="0">
                <a:solidFill>
                  <a:srgbClr val="0000FF"/>
                </a:solidFill>
              </a:rPr>
              <a:t>(e.g. Process Models)</a:t>
            </a:r>
            <a:endParaRPr lang="en-US" sz="1050" dirty="0">
              <a:solidFill>
                <a:srgbClr val="0000FF"/>
              </a:solidFill>
            </a:endParaRPr>
          </a:p>
        </p:txBody>
      </p:sp>
      <p:sp>
        <p:nvSpPr>
          <p:cNvPr id="35" name="Cylinder 34">
            <a:extLst>
              <a:ext uri="{FF2B5EF4-FFF2-40B4-BE49-F238E27FC236}">
                <a16:creationId xmlns:a16="http://schemas.microsoft.com/office/drawing/2014/main" id="{9712408B-A020-4B3B-8688-6F54F54002A7}"/>
              </a:ext>
            </a:extLst>
          </p:cNvPr>
          <p:cNvSpPr/>
          <p:nvPr/>
        </p:nvSpPr>
        <p:spPr>
          <a:xfrm>
            <a:off x="3501103" y="3806519"/>
            <a:ext cx="1108932" cy="92464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00FF"/>
                </a:solidFill>
              </a:rPr>
              <a:t>Structure Models</a:t>
            </a:r>
          </a:p>
          <a:p>
            <a:pPr algn="ctr"/>
            <a:r>
              <a:rPr lang="en-US" sz="900" dirty="0">
                <a:solidFill>
                  <a:srgbClr val="0000FF"/>
                </a:solidFill>
              </a:rPr>
              <a:t>(e.g. vendor network, Map)</a:t>
            </a:r>
          </a:p>
        </p:txBody>
      </p:sp>
      <p:sp>
        <p:nvSpPr>
          <p:cNvPr id="36" name="Arrow: Left-Right 35">
            <a:extLst>
              <a:ext uri="{FF2B5EF4-FFF2-40B4-BE49-F238E27FC236}">
                <a16:creationId xmlns:a16="http://schemas.microsoft.com/office/drawing/2014/main" id="{4A03E6E5-D31F-4D30-B742-7E4D9798C4D8}"/>
              </a:ext>
            </a:extLst>
          </p:cNvPr>
          <p:cNvSpPr/>
          <p:nvPr/>
        </p:nvSpPr>
        <p:spPr>
          <a:xfrm>
            <a:off x="2792358" y="3079074"/>
            <a:ext cx="665642" cy="24610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Arrow: Left-Right 36">
            <a:extLst>
              <a:ext uri="{FF2B5EF4-FFF2-40B4-BE49-F238E27FC236}">
                <a16:creationId xmlns:a16="http://schemas.microsoft.com/office/drawing/2014/main" id="{A35A7C83-E0B1-45E9-BB85-F92BBE96C25E}"/>
              </a:ext>
            </a:extLst>
          </p:cNvPr>
          <p:cNvSpPr/>
          <p:nvPr/>
        </p:nvSpPr>
        <p:spPr>
          <a:xfrm>
            <a:off x="2840270" y="4107540"/>
            <a:ext cx="644733" cy="24610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6ED107A9-0FE6-43D8-ADF7-AF794500450B}"/>
              </a:ext>
            </a:extLst>
          </p:cNvPr>
          <p:cNvSpPr txBox="1"/>
          <p:nvPr/>
        </p:nvSpPr>
        <p:spPr>
          <a:xfrm rot="16200000">
            <a:off x="-123559" y="4184573"/>
            <a:ext cx="1793157" cy="266671"/>
          </a:xfrm>
          <a:prstGeom prst="rect">
            <a:avLst/>
          </a:prstGeom>
        </p:spPr>
        <p:txBody>
          <a:bodyPr vert="horz" wrap="square" lIns="0" tIns="0" rIns="0" bIns="0" rtlCol="0">
            <a:noAutofit/>
          </a:bodyPr>
          <a:lstStyle/>
          <a:p>
            <a:pPr algn="ctr"/>
            <a:r>
              <a:rPr lang="en-US" sz="1400" b="1" dirty="0"/>
              <a:t>Knowledge Models</a:t>
            </a:r>
          </a:p>
        </p:txBody>
      </p:sp>
      <p:sp>
        <p:nvSpPr>
          <p:cNvPr id="47" name="Arrow: Left-Up 46">
            <a:extLst>
              <a:ext uri="{FF2B5EF4-FFF2-40B4-BE49-F238E27FC236}">
                <a16:creationId xmlns:a16="http://schemas.microsoft.com/office/drawing/2014/main" id="{1E01EEA8-EEA8-46B6-BCD9-E8FC7BCADB83}"/>
              </a:ext>
            </a:extLst>
          </p:cNvPr>
          <p:cNvSpPr/>
          <p:nvPr/>
        </p:nvSpPr>
        <p:spPr>
          <a:xfrm rot="5400000" flipV="1">
            <a:off x="5103092" y="3531873"/>
            <a:ext cx="591812" cy="1078494"/>
          </a:xfrm>
          <a:prstGeom prst="leftUpArrow">
            <a:avLst>
              <a:gd name="adj1" fmla="val 18629"/>
              <a:gd name="adj2" fmla="val 25000"/>
              <a:gd name="adj3" fmla="val 28186"/>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Rectangle: Rounded Corners 41">
            <a:extLst>
              <a:ext uri="{FF2B5EF4-FFF2-40B4-BE49-F238E27FC236}">
                <a16:creationId xmlns:a16="http://schemas.microsoft.com/office/drawing/2014/main" id="{5AAF3B86-60C6-4BCF-9F57-489A94B79B73}"/>
              </a:ext>
            </a:extLst>
          </p:cNvPr>
          <p:cNvSpPr/>
          <p:nvPr/>
        </p:nvSpPr>
        <p:spPr>
          <a:xfrm>
            <a:off x="927170" y="4811255"/>
            <a:ext cx="3888463" cy="1072212"/>
          </a:xfrm>
          <a:prstGeom prst="roundRect">
            <a:avLst/>
          </a:prstGeom>
          <a:solidFill>
            <a:schemeClr val="bg1">
              <a:lumMod val="95000"/>
            </a:schemeClr>
          </a:solidFill>
          <a:ln w="28575">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Cylinder 44">
            <a:extLst>
              <a:ext uri="{FF2B5EF4-FFF2-40B4-BE49-F238E27FC236}">
                <a16:creationId xmlns:a16="http://schemas.microsoft.com/office/drawing/2014/main" id="{0DF7AEA9-2A6C-4A15-8920-34D5BBAB5198}"/>
              </a:ext>
            </a:extLst>
          </p:cNvPr>
          <p:cNvSpPr/>
          <p:nvPr/>
        </p:nvSpPr>
        <p:spPr>
          <a:xfrm>
            <a:off x="3507403" y="4872184"/>
            <a:ext cx="1108932" cy="92464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Concept </a:t>
            </a:r>
          </a:p>
          <a:p>
            <a:pPr algn="ctr"/>
            <a:r>
              <a:rPr lang="en-US" sz="1100" dirty="0">
                <a:solidFill>
                  <a:srgbClr val="0000FF"/>
                </a:solidFill>
              </a:rPr>
              <a:t>Models</a:t>
            </a:r>
          </a:p>
        </p:txBody>
      </p:sp>
      <p:sp>
        <p:nvSpPr>
          <p:cNvPr id="46" name="Rectangle: Rounded Corners 45">
            <a:extLst>
              <a:ext uri="{FF2B5EF4-FFF2-40B4-BE49-F238E27FC236}">
                <a16:creationId xmlns:a16="http://schemas.microsoft.com/office/drawing/2014/main" id="{22F1DE5D-CDF8-44EC-9C4E-14DC148D657B}"/>
              </a:ext>
            </a:extLst>
          </p:cNvPr>
          <p:cNvSpPr/>
          <p:nvPr/>
        </p:nvSpPr>
        <p:spPr>
          <a:xfrm>
            <a:off x="1229259" y="5089792"/>
            <a:ext cx="1600200" cy="62314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GraphDB </a:t>
            </a:r>
          </a:p>
          <a:p>
            <a:pPr algn="ctr"/>
            <a:r>
              <a:rPr lang="en-US" sz="1400" dirty="0">
                <a:solidFill>
                  <a:schemeClr val="tx1"/>
                </a:solidFill>
              </a:rPr>
              <a:t>Engine</a:t>
            </a:r>
          </a:p>
        </p:txBody>
      </p:sp>
      <p:sp>
        <p:nvSpPr>
          <p:cNvPr id="48" name="Arrow: Left-Right 47">
            <a:extLst>
              <a:ext uri="{FF2B5EF4-FFF2-40B4-BE49-F238E27FC236}">
                <a16:creationId xmlns:a16="http://schemas.microsoft.com/office/drawing/2014/main" id="{04779F6C-9689-42CB-8BA4-BFC241D93544}"/>
              </a:ext>
            </a:extLst>
          </p:cNvPr>
          <p:cNvSpPr/>
          <p:nvPr/>
        </p:nvSpPr>
        <p:spPr>
          <a:xfrm>
            <a:off x="2848431" y="5308805"/>
            <a:ext cx="644733" cy="24610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Rounded Corners 49">
            <a:extLst>
              <a:ext uri="{FF2B5EF4-FFF2-40B4-BE49-F238E27FC236}">
                <a16:creationId xmlns:a16="http://schemas.microsoft.com/office/drawing/2014/main" id="{35F962F7-D9B7-4475-8F97-178203BEC059}"/>
              </a:ext>
            </a:extLst>
          </p:cNvPr>
          <p:cNvSpPr/>
          <p:nvPr/>
        </p:nvSpPr>
        <p:spPr>
          <a:xfrm>
            <a:off x="5093812" y="4812094"/>
            <a:ext cx="3618350" cy="1044507"/>
          </a:xfrm>
          <a:prstGeom prst="roundRect">
            <a:avLst/>
          </a:prstGeom>
          <a:solidFill>
            <a:schemeClr val="bg1">
              <a:lumMod val="95000"/>
            </a:schemeClr>
          </a:solidFill>
          <a:ln w="28575">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Cylinder 50">
            <a:extLst>
              <a:ext uri="{FF2B5EF4-FFF2-40B4-BE49-F238E27FC236}">
                <a16:creationId xmlns:a16="http://schemas.microsoft.com/office/drawing/2014/main" id="{EF17FB0A-8F31-465E-9A24-4481B9108188}"/>
              </a:ext>
            </a:extLst>
          </p:cNvPr>
          <p:cNvSpPr/>
          <p:nvPr/>
        </p:nvSpPr>
        <p:spPr>
          <a:xfrm>
            <a:off x="7520782" y="4854377"/>
            <a:ext cx="1108932" cy="92464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FF"/>
                </a:solidFill>
              </a:rPr>
              <a:t>ML </a:t>
            </a:r>
          </a:p>
          <a:p>
            <a:pPr algn="ctr"/>
            <a:r>
              <a:rPr lang="en-US" sz="1400" dirty="0">
                <a:solidFill>
                  <a:srgbClr val="0000FF"/>
                </a:solidFill>
              </a:rPr>
              <a:t>Models</a:t>
            </a:r>
          </a:p>
        </p:txBody>
      </p:sp>
      <p:sp>
        <p:nvSpPr>
          <p:cNvPr id="52" name="Rectangle: Rounded Corners 51">
            <a:extLst>
              <a:ext uri="{FF2B5EF4-FFF2-40B4-BE49-F238E27FC236}">
                <a16:creationId xmlns:a16="http://schemas.microsoft.com/office/drawing/2014/main" id="{E3A104DB-C325-4880-8356-F5696EB03487}"/>
              </a:ext>
            </a:extLst>
          </p:cNvPr>
          <p:cNvSpPr/>
          <p:nvPr/>
        </p:nvSpPr>
        <p:spPr>
          <a:xfrm>
            <a:off x="5242638" y="5071985"/>
            <a:ext cx="1600200" cy="62314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ML </a:t>
            </a:r>
          </a:p>
          <a:p>
            <a:pPr algn="ctr"/>
            <a:r>
              <a:rPr lang="en-US" sz="1400" dirty="0">
                <a:solidFill>
                  <a:schemeClr val="tx1"/>
                </a:solidFill>
              </a:rPr>
              <a:t>Engine</a:t>
            </a:r>
          </a:p>
        </p:txBody>
      </p:sp>
      <p:sp>
        <p:nvSpPr>
          <p:cNvPr id="53" name="Arrow: Left-Right 52">
            <a:extLst>
              <a:ext uri="{FF2B5EF4-FFF2-40B4-BE49-F238E27FC236}">
                <a16:creationId xmlns:a16="http://schemas.microsoft.com/office/drawing/2014/main" id="{D2A0875B-AB0B-4E01-8B42-1AC66C9F3F70}"/>
              </a:ext>
            </a:extLst>
          </p:cNvPr>
          <p:cNvSpPr/>
          <p:nvPr/>
        </p:nvSpPr>
        <p:spPr>
          <a:xfrm>
            <a:off x="6861810" y="5290998"/>
            <a:ext cx="644733" cy="24610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981A501F-9447-4B93-A3D6-B9F450FEE510}"/>
              </a:ext>
            </a:extLst>
          </p:cNvPr>
          <p:cNvSpPr txBox="1"/>
          <p:nvPr/>
        </p:nvSpPr>
        <p:spPr>
          <a:xfrm>
            <a:off x="8920614" y="4487471"/>
            <a:ext cx="1611984" cy="374612"/>
          </a:xfrm>
          <a:prstGeom prst="rect">
            <a:avLst/>
          </a:prstGeom>
        </p:spPr>
        <p:txBody>
          <a:bodyPr vert="horz" wrap="square" lIns="0" tIns="0" rIns="0" bIns="0" rtlCol="0">
            <a:noAutofit/>
          </a:bodyPr>
          <a:lstStyle/>
          <a:p>
            <a:r>
              <a:rPr lang="en-US" sz="1400" dirty="0"/>
              <a:t>Knowledge Capturing</a:t>
            </a:r>
          </a:p>
        </p:txBody>
      </p:sp>
      <p:sp>
        <p:nvSpPr>
          <p:cNvPr id="54" name="Flowchart: Punched Tape 53">
            <a:extLst>
              <a:ext uri="{FF2B5EF4-FFF2-40B4-BE49-F238E27FC236}">
                <a16:creationId xmlns:a16="http://schemas.microsoft.com/office/drawing/2014/main" id="{3C30CE59-25DB-4335-9675-8033F8C08710}"/>
              </a:ext>
            </a:extLst>
          </p:cNvPr>
          <p:cNvSpPr/>
          <p:nvPr/>
        </p:nvSpPr>
        <p:spPr>
          <a:xfrm>
            <a:off x="9925835" y="3640368"/>
            <a:ext cx="1438120" cy="1178350"/>
          </a:xfrm>
          <a:prstGeom prst="flowChartPunchedTape">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FF"/>
                </a:solidFill>
              </a:rPr>
              <a:t>Traditional  Data Sources</a:t>
            </a:r>
          </a:p>
        </p:txBody>
      </p:sp>
      <p:sp>
        <p:nvSpPr>
          <p:cNvPr id="55" name="Flowchart: Punched Tape 54">
            <a:extLst>
              <a:ext uri="{FF2B5EF4-FFF2-40B4-BE49-F238E27FC236}">
                <a16:creationId xmlns:a16="http://schemas.microsoft.com/office/drawing/2014/main" id="{2733D5F4-641B-42B1-91E1-97B00837F11A}"/>
              </a:ext>
            </a:extLst>
          </p:cNvPr>
          <p:cNvSpPr/>
          <p:nvPr/>
        </p:nvSpPr>
        <p:spPr>
          <a:xfrm>
            <a:off x="9957356" y="4706223"/>
            <a:ext cx="1438120" cy="1178350"/>
          </a:xfrm>
          <a:prstGeom prst="flowChartPunchedTape">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FF"/>
                </a:solidFill>
              </a:rPr>
              <a:t>Non-traditional Data Sources</a:t>
            </a:r>
          </a:p>
        </p:txBody>
      </p:sp>
      <p:sp>
        <p:nvSpPr>
          <p:cNvPr id="56" name="Arrow: Left-Right 55">
            <a:extLst>
              <a:ext uri="{FF2B5EF4-FFF2-40B4-BE49-F238E27FC236}">
                <a16:creationId xmlns:a16="http://schemas.microsoft.com/office/drawing/2014/main" id="{B9C0B6A1-645C-4EB0-8504-09CBA9D0B669}"/>
              </a:ext>
            </a:extLst>
          </p:cNvPr>
          <p:cNvSpPr/>
          <p:nvPr/>
        </p:nvSpPr>
        <p:spPr>
          <a:xfrm>
            <a:off x="8726401" y="5232479"/>
            <a:ext cx="1113582" cy="2297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C76BED35-F97C-4375-8B26-A082F01F6C4E}"/>
              </a:ext>
            </a:extLst>
          </p:cNvPr>
          <p:cNvSpPr/>
          <p:nvPr/>
        </p:nvSpPr>
        <p:spPr>
          <a:xfrm>
            <a:off x="9806425" y="2505495"/>
            <a:ext cx="1772109" cy="344517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Arrow: Up-Down 59">
            <a:extLst>
              <a:ext uri="{FF2B5EF4-FFF2-40B4-BE49-F238E27FC236}">
                <a16:creationId xmlns:a16="http://schemas.microsoft.com/office/drawing/2014/main" id="{B21A035C-7782-4858-BC36-7C1EC3F06F90}"/>
              </a:ext>
            </a:extLst>
          </p:cNvPr>
          <p:cNvSpPr/>
          <p:nvPr/>
        </p:nvSpPr>
        <p:spPr>
          <a:xfrm>
            <a:off x="6266426" y="3804077"/>
            <a:ext cx="299377" cy="101464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Left-Up 12">
            <a:extLst>
              <a:ext uri="{FF2B5EF4-FFF2-40B4-BE49-F238E27FC236}">
                <a16:creationId xmlns:a16="http://schemas.microsoft.com/office/drawing/2014/main" id="{CE915B75-20F0-4EAE-AF1B-2B589117F6C8}"/>
              </a:ext>
            </a:extLst>
          </p:cNvPr>
          <p:cNvSpPr/>
          <p:nvPr/>
        </p:nvSpPr>
        <p:spPr>
          <a:xfrm flipV="1">
            <a:off x="6742367" y="3284297"/>
            <a:ext cx="560500" cy="396164"/>
          </a:xfrm>
          <a:prstGeom prst="leftUpArrow">
            <a:avLst/>
          </a:prstGeom>
          <a:solidFill>
            <a:schemeClr val="accent1"/>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EC645B1F-8ACE-4EC6-B607-6D03922F4EC9}"/>
              </a:ext>
            </a:extLst>
          </p:cNvPr>
          <p:cNvSpPr txBox="1"/>
          <p:nvPr/>
        </p:nvSpPr>
        <p:spPr>
          <a:xfrm>
            <a:off x="6087882" y="2950351"/>
            <a:ext cx="1793157" cy="266671"/>
          </a:xfrm>
          <a:prstGeom prst="rect">
            <a:avLst/>
          </a:prstGeom>
        </p:spPr>
        <p:txBody>
          <a:bodyPr vert="horz" wrap="square" lIns="0" tIns="0" rIns="0" bIns="0" rtlCol="0">
            <a:noAutofit/>
          </a:bodyPr>
          <a:lstStyle/>
          <a:p>
            <a:pPr algn="ctr"/>
            <a:r>
              <a:rPr lang="en-US" sz="1200" b="1" dirty="0"/>
              <a:t>Reasoning Engine</a:t>
            </a:r>
          </a:p>
        </p:txBody>
      </p:sp>
      <p:sp>
        <p:nvSpPr>
          <p:cNvPr id="63" name="Rectangle: Rounded Corners 62">
            <a:extLst>
              <a:ext uri="{FF2B5EF4-FFF2-40B4-BE49-F238E27FC236}">
                <a16:creationId xmlns:a16="http://schemas.microsoft.com/office/drawing/2014/main" id="{D4430345-7AC4-4B4E-B904-45F20CFAD8C3}"/>
              </a:ext>
            </a:extLst>
          </p:cNvPr>
          <p:cNvSpPr/>
          <p:nvPr/>
        </p:nvSpPr>
        <p:spPr>
          <a:xfrm>
            <a:off x="3600282" y="1733581"/>
            <a:ext cx="2217770" cy="77191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Query expansion &amp; augmentation</a:t>
            </a:r>
          </a:p>
        </p:txBody>
      </p:sp>
      <p:sp>
        <p:nvSpPr>
          <p:cNvPr id="64" name="Rectangle: Rounded Corners 63">
            <a:extLst>
              <a:ext uri="{FF2B5EF4-FFF2-40B4-BE49-F238E27FC236}">
                <a16:creationId xmlns:a16="http://schemas.microsoft.com/office/drawing/2014/main" id="{7D5DBF64-AF55-4276-BF45-534763086496}"/>
              </a:ext>
            </a:extLst>
          </p:cNvPr>
          <p:cNvSpPr/>
          <p:nvPr/>
        </p:nvSpPr>
        <p:spPr>
          <a:xfrm>
            <a:off x="5969094" y="1733581"/>
            <a:ext cx="2217770" cy="77191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Hypothesis Generation &amp; Planning</a:t>
            </a:r>
          </a:p>
        </p:txBody>
      </p:sp>
      <p:sp>
        <p:nvSpPr>
          <p:cNvPr id="65" name="Flowchart: Punched Tape 64">
            <a:extLst>
              <a:ext uri="{FF2B5EF4-FFF2-40B4-BE49-F238E27FC236}">
                <a16:creationId xmlns:a16="http://schemas.microsoft.com/office/drawing/2014/main" id="{0DF57E15-E158-4F29-AAB5-C47301C40CD0}"/>
              </a:ext>
            </a:extLst>
          </p:cNvPr>
          <p:cNvSpPr/>
          <p:nvPr/>
        </p:nvSpPr>
        <p:spPr>
          <a:xfrm>
            <a:off x="9917920" y="2573440"/>
            <a:ext cx="1438120" cy="1178350"/>
          </a:xfrm>
          <a:prstGeom prst="flowChartPunchedTape">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FF"/>
                </a:solidFill>
              </a:rPr>
              <a:t>Knowledge Sources</a:t>
            </a:r>
          </a:p>
        </p:txBody>
      </p:sp>
      <p:sp>
        <p:nvSpPr>
          <p:cNvPr id="3" name="Title 2"/>
          <p:cNvSpPr>
            <a:spLocks noGrp="1"/>
          </p:cNvSpPr>
          <p:nvPr>
            <p:ph type="title"/>
          </p:nvPr>
        </p:nvSpPr>
        <p:spPr/>
        <p:txBody>
          <a:bodyPr/>
          <a:lstStyle/>
          <a:p>
            <a:r>
              <a:rPr lang="en-US" dirty="0"/>
              <a:t>Common knowledge substrate</a:t>
            </a:r>
          </a:p>
        </p:txBody>
      </p:sp>
    </p:spTree>
    <p:extLst>
      <p:ext uri="{BB962C8B-B14F-4D97-AF65-F5344CB8AC3E}">
        <p14:creationId xmlns:p14="http://schemas.microsoft.com/office/powerpoint/2010/main" val="3440684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83E5D9-65C7-4473-A8B1-FECC83E6FBE5}"/>
              </a:ext>
            </a:extLst>
          </p:cNvPr>
          <p:cNvSpPr>
            <a:spLocks noGrp="1"/>
          </p:cNvSpPr>
          <p:nvPr>
            <p:ph type="sldNum" sz="quarter" idx="12"/>
          </p:nvPr>
        </p:nvSpPr>
        <p:spPr/>
        <p:txBody>
          <a:bodyPr/>
          <a:lstStyle/>
          <a:p>
            <a:fld id="{0D558541-60C9-42A2-8392-FF12533A6B7A}" type="slidenum">
              <a:rPr lang="en-US" smtClean="0"/>
              <a:pPr/>
              <a:t>4</a:t>
            </a:fld>
            <a:endParaRPr lang="en-US" dirty="0"/>
          </a:p>
        </p:txBody>
      </p:sp>
      <p:sp>
        <p:nvSpPr>
          <p:cNvPr id="4" name="Text Placeholder 3">
            <a:extLst>
              <a:ext uri="{FF2B5EF4-FFF2-40B4-BE49-F238E27FC236}">
                <a16:creationId xmlns:a16="http://schemas.microsoft.com/office/drawing/2014/main" id="{C29BC718-EACC-49E5-8DB8-4CA4BE10FBA0}"/>
              </a:ext>
            </a:extLst>
          </p:cNvPr>
          <p:cNvSpPr>
            <a:spLocks noGrp="1"/>
          </p:cNvSpPr>
          <p:nvPr>
            <p:ph type="body" sz="quarter" idx="15"/>
          </p:nvPr>
        </p:nvSpPr>
        <p:spPr>
          <a:xfrm>
            <a:off x="345016" y="2309591"/>
            <a:ext cx="2626784" cy="3168787"/>
          </a:xfrm>
        </p:spPr>
        <p:txBody>
          <a:bodyPr/>
          <a:lstStyle/>
          <a:p>
            <a:r>
              <a:rPr lang="en-US" dirty="0"/>
              <a:t>Go </a:t>
            </a:r>
            <a:r>
              <a:rPr lang="en-US" dirty="0">
                <a:hlinkClick r:id="rId3"/>
              </a:rPr>
              <a:t>here</a:t>
            </a:r>
            <a:r>
              <a:rPr lang="en-US" dirty="0"/>
              <a:t> to test out our Insurance Bot!</a:t>
            </a:r>
          </a:p>
          <a:p>
            <a:endParaRPr lang="en-US" dirty="0">
              <a:solidFill>
                <a:schemeClr val="accent3"/>
              </a:solidFill>
            </a:endParaRPr>
          </a:p>
          <a:p>
            <a:endParaRPr lang="en-US" dirty="0">
              <a:solidFill>
                <a:schemeClr val="accent3"/>
              </a:solidFill>
            </a:endParaRPr>
          </a:p>
          <a:p>
            <a:r>
              <a:rPr lang="en-US" dirty="0">
                <a:solidFill>
                  <a:schemeClr val="accent3"/>
                </a:solidFill>
              </a:rPr>
              <a:t>Sample questions can be found on the page.</a:t>
            </a:r>
          </a:p>
        </p:txBody>
      </p:sp>
      <p:sp>
        <p:nvSpPr>
          <p:cNvPr id="5" name="Text Placeholder 4">
            <a:extLst>
              <a:ext uri="{FF2B5EF4-FFF2-40B4-BE49-F238E27FC236}">
                <a16:creationId xmlns:a16="http://schemas.microsoft.com/office/drawing/2014/main" id="{B0F00F39-2C0C-461B-BD4E-01040E9DD3DB}"/>
              </a:ext>
            </a:extLst>
          </p:cNvPr>
          <p:cNvSpPr>
            <a:spLocks noGrp="1"/>
          </p:cNvSpPr>
          <p:nvPr>
            <p:ph type="body" sz="quarter" idx="18"/>
          </p:nvPr>
        </p:nvSpPr>
        <p:spPr/>
        <p:txBody>
          <a:bodyPr/>
          <a:lstStyle/>
          <a:p>
            <a:r>
              <a:rPr lang="en-US" dirty="0">
                <a:solidFill>
                  <a:schemeClr val="accent4"/>
                </a:solidFill>
              </a:rPr>
              <a:t>INSURANCE BOT</a:t>
            </a:r>
          </a:p>
        </p:txBody>
      </p:sp>
      <p:sp>
        <p:nvSpPr>
          <p:cNvPr id="6" name="Text Placeholder 5">
            <a:extLst>
              <a:ext uri="{FF2B5EF4-FFF2-40B4-BE49-F238E27FC236}">
                <a16:creationId xmlns:a16="http://schemas.microsoft.com/office/drawing/2014/main" id="{EBCBD398-6342-463F-B5A6-14851BC440E3}"/>
              </a:ext>
            </a:extLst>
          </p:cNvPr>
          <p:cNvSpPr>
            <a:spLocks noGrp="1"/>
          </p:cNvSpPr>
          <p:nvPr>
            <p:ph type="body" sz="quarter" idx="19"/>
          </p:nvPr>
        </p:nvSpPr>
        <p:spPr>
          <a:xfrm>
            <a:off x="3311735" y="2309591"/>
            <a:ext cx="2626784" cy="3168787"/>
          </a:xfrm>
        </p:spPr>
        <p:txBody>
          <a:bodyPr/>
          <a:lstStyle/>
          <a:p>
            <a:r>
              <a:rPr lang="en-US" dirty="0"/>
              <a:t>Send a text message to 847-603-2472 and ask some questions to Stu about our Operations Studio!</a:t>
            </a:r>
          </a:p>
          <a:p>
            <a:r>
              <a:rPr lang="en-US" dirty="0">
                <a:solidFill>
                  <a:schemeClr val="accent3"/>
                </a:solidFill>
              </a:rPr>
              <a:t>Sample questions:</a:t>
            </a:r>
          </a:p>
          <a:p>
            <a:pPr marL="285750" indent="-285750">
              <a:buFont typeface="Arial" panose="020B0604020202020204" pitchFamily="34" charset="0"/>
              <a:buChar char="•"/>
            </a:pPr>
            <a:r>
              <a:rPr lang="en-US" sz="1400" b="0" dirty="0">
                <a:solidFill>
                  <a:schemeClr val="accent3"/>
                </a:solidFill>
              </a:rPr>
              <a:t>Where is the Ops Studio located?</a:t>
            </a:r>
          </a:p>
          <a:p>
            <a:pPr marL="285750" indent="-285750">
              <a:buFont typeface="Arial" panose="020B0604020202020204" pitchFamily="34" charset="0"/>
              <a:buChar char="•"/>
            </a:pPr>
            <a:r>
              <a:rPr lang="en-US" sz="1400" b="0" dirty="0">
                <a:solidFill>
                  <a:schemeClr val="accent3"/>
                </a:solidFill>
              </a:rPr>
              <a:t>How do I book a client visit to the Studio?</a:t>
            </a:r>
          </a:p>
          <a:p>
            <a:pPr marL="285750" indent="-285750">
              <a:buFont typeface="Arial" panose="020B0604020202020204" pitchFamily="34" charset="0"/>
              <a:buChar char="•"/>
            </a:pPr>
            <a:r>
              <a:rPr lang="en-US" sz="1400" b="0" dirty="0">
                <a:solidFill>
                  <a:schemeClr val="accent3"/>
                </a:solidFill>
              </a:rPr>
              <a:t>Do I need a security badge?</a:t>
            </a:r>
          </a:p>
          <a:p>
            <a:endParaRPr lang="en-US" dirty="0"/>
          </a:p>
        </p:txBody>
      </p:sp>
      <p:sp>
        <p:nvSpPr>
          <p:cNvPr id="7" name="Text Placeholder 6">
            <a:extLst>
              <a:ext uri="{FF2B5EF4-FFF2-40B4-BE49-F238E27FC236}">
                <a16:creationId xmlns:a16="http://schemas.microsoft.com/office/drawing/2014/main" id="{377F37AF-6897-4709-8191-CD4EC8BC92A1}"/>
              </a:ext>
            </a:extLst>
          </p:cNvPr>
          <p:cNvSpPr>
            <a:spLocks noGrp="1"/>
          </p:cNvSpPr>
          <p:nvPr>
            <p:ph type="body" sz="quarter" idx="20"/>
          </p:nvPr>
        </p:nvSpPr>
        <p:spPr/>
        <p:txBody>
          <a:bodyPr/>
          <a:lstStyle/>
          <a:p>
            <a:r>
              <a:rPr lang="en-US" dirty="0">
                <a:solidFill>
                  <a:schemeClr val="accent4"/>
                </a:solidFill>
              </a:rPr>
              <a:t>STU</a:t>
            </a:r>
          </a:p>
        </p:txBody>
      </p:sp>
      <p:sp>
        <p:nvSpPr>
          <p:cNvPr id="8" name="Text Placeholder 7">
            <a:extLst>
              <a:ext uri="{FF2B5EF4-FFF2-40B4-BE49-F238E27FC236}">
                <a16:creationId xmlns:a16="http://schemas.microsoft.com/office/drawing/2014/main" id="{2A1A34D3-4BE3-438F-A09C-A851695BED3E}"/>
              </a:ext>
            </a:extLst>
          </p:cNvPr>
          <p:cNvSpPr>
            <a:spLocks noGrp="1"/>
          </p:cNvSpPr>
          <p:nvPr>
            <p:ph type="body" sz="quarter" idx="21"/>
          </p:nvPr>
        </p:nvSpPr>
        <p:spPr>
          <a:xfrm>
            <a:off x="6278454" y="2309591"/>
            <a:ext cx="2626784" cy="3168787"/>
          </a:xfrm>
        </p:spPr>
        <p:txBody>
          <a:bodyPr/>
          <a:lstStyle/>
          <a:p>
            <a:r>
              <a:rPr lang="en-US" dirty="0"/>
              <a:t>Check out the Code Of Business Ethics chatbot, </a:t>
            </a:r>
            <a:r>
              <a:rPr lang="en-US" dirty="0">
                <a:hlinkClick r:id="rId4"/>
              </a:rPr>
              <a:t>COBE</a:t>
            </a:r>
            <a:r>
              <a:rPr lang="en-US" dirty="0"/>
              <a:t>.</a:t>
            </a:r>
          </a:p>
          <a:p>
            <a:endParaRPr lang="en-US" dirty="0">
              <a:solidFill>
                <a:schemeClr val="accent3"/>
              </a:solidFill>
            </a:endParaRPr>
          </a:p>
          <a:p>
            <a:r>
              <a:rPr lang="en-US" dirty="0">
                <a:solidFill>
                  <a:schemeClr val="accent3"/>
                </a:solidFill>
              </a:rPr>
              <a:t>Sample questions:</a:t>
            </a:r>
          </a:p>
          <a:p>
            <a:pPr marL="285750" indent="-285750">
              <a:buFont typeface="Arial" panose="020B0604020202020204" pitchFamily="34" charset="0"/>
              <a:buChar char="•"/>
            </a:pPr>
            <a:r>
              <a:rPr lang="en-US" sz="1400" b="0" dirty="0">
                <a:solidFill>
                  <a:schemeClr val="accent3"/>
                </a:solidFill>
              </a:rPr>
              <a:t>What is the policy for gift giving?</a:t>
            </a:r>
          </a:p>
          <a:p>
            <a:pPr marL="285750" indent="-285750">
              <a:buFont typeface="Arial" panose="020B0604020202020204" pitchFamily="34" charset="0"/>
              <a:buChar char="•"/>
            </a:pPr>
            <a:r>
              <a:rPr lang="en-US" sz="1400" b="0" dirty="0">
                <a:solidFill>
                  <a:schemeClr val="accent3"/>
                </a:solidFill>
              </a:rPr>
              <a:t>What are the five G&amp;E criteria?</a:t>
            </a:r>
          </a:p>
          <a:p>
            <a:pPr marL="285750" indent="-285750">
              <a:buFont typeface="Arial" panose="020B0604020202020204" pitchFamily="34" charset="0"/>
              <a:buChar char="•"/>
            </a:pPr>
            <a:r>
              <a:rPr lang="en-US" sz="1400" b="0" dirty="0">
                <a:solidFill>
                  <a:schemeClr val="accent3"/>
                </a:solidFill>
              </a:rPr>
              <a:t>How can I use social media?</a:t>
            </a:r>
            <a:endParaRPr lang="en-US" sz="1400" dirty="0">
              <a:solidFill>
                <a:schemeClr val="accent3"/>
              </a:solidFill>
            </a:endParaRPr>
          </a:p>
          <a:p>
            <a:endParaRPr lang="en-US" dirty="0"/>
          </a:p>
        </p:txBody>
      </p:sp>
      <p:sp>
        <p:nvSpPr>
          <p:cNvPr id="9" name="Text Placeholder 8">
            <a:extLst>
              <a:ext uri="{FF2B5EF4-FFF2-40B4-BE49-F238E27FC236}">
                <a16:creationId xmlns:a16="http://schemas.microsoft.com/office/drawing/2014/main" id="{6403EFF8-8BBC-4EBA-B1A1-5491ACB35024}"/>
              </a:ext>
            </a:extLst>
          </p:cNvPr>
          <p:cNvSpPr>
            <a:spLocks noGrp="1"/>
          </p:cNvSpPr>
          <p:nvPr>
            <p:ph type="body" sz="quarter" idx="22"/>
          </p:nvPr>
        </p:nvSpPr>
        <p:spPr/>
        <p:txBody>
          <a:bodyPr/>
          <a:lstStyle/>
          <a:p>
            <a:r>
              <a:rPr lang="en-US" dirty="0">
                <a:solidFill>
                  <a:schemeClr val="accent4"/>
                </a:solidFill>
              </a:rPr>
              <a:t>COBE</a:t>
            </a:r>
          </a:p>
        </p:txBody>
      </p:sp>
      <p:sp>
        <p:nvSpPr>
          <p:cNvPr id="10" name="Text Placeholder 9">
            <a:extLst>
              <a:ext uri="{FF2B5EF4-FFF2-40B4-BE49-F238E27FC236}">
                <a16:creationId xmlns:a16="http://schemas.microsoft.com/office/drawing/2014/main" id="{AAA321ED-F7EF-4F75-AA1C-0647FDA53197}"/>
              </a:ext>
            </a:extLst>
          </p:cNvPr>
          <p:cNvSpPr>
            <a:spLocks noGrp="1"/>
          </p:cNvSpPr>
          <p:nvPr>
            <p:ph type="body" sz="quarter" idx="23"/>
          </p:nvPr>
        </p:nvSpPr>
        <p:spPr>
          <a:xfrm>
            <a:off x="9245174" y="2309591"/>
            <a:ext cx="2626784" cy="3168787"/>
          </a:xfrm>
        </p:spPr>
        <p:txBody>
          <a:bodyPr/>
          <a:lstStyle/>
          <a:p>
            <a:r>
              <a:rPr lang="en-US" dirty="0"/>
              <a:t>Participants will share experiences with a ‘bot’ of their choosing from the pre-work activities.</a:t>
            </a:r>
          </a:p>
          <a:p>
            <a:endParaRPr lang="en-US" dirty="0"/>
          </a:p>
          <a:p>
            <a:pPr marL="285750" indent="-285750">
              <a:buFont typeface="Arial" panose="020B0604020202020204" pitchFamily="34" charset="0"/>
              <a:buChar char="•"/>
            </a:pPr>
            <a:r>
              <a:rPr lang="en-US" sz="1400" b="0" dirty="0">
                <a:solidFill>
                  <a:schemeClr val="accent3"/>
                </a:solidFill>
              </a:rPr>
              <a:t>Why did you choose this bot?</a:t>
            </a:r>
          </a:p>
          <a:p>
            <a:pPr marL="285750" indent="-285750">
              <a:buFont typeface="Arial" panose="020B0604020202020204" pitchFamily="34" charset="0"/>
              <a:buChar char="•"/>
            </a:pPr>
            <a:r>
              <a:rPr lang="en-US" sz="1400" b="0" dirty="0">
                <a:solidFill>
                  <a:schemeClr val="accent3"/>
                </a:solidFill>
              </a:rPr>
              <a:t>How does this bot make you feel when interacting with it?</a:t>
            </a:r>
          </a:p>
          <a:p>
            <a:pPr marL="285750" indent="-285750">
              <a:buFont typeface="Arial" panose="020B0604020202020204" pitchFamily="34" charset="0"/>
              <a:buChar char="•"/>
            </a:pPr>
            <a:endParaRPr lang="en-US" sz="1400" b="0" dirty="0"/>
          </a:p>
        </p:txBody>
      </p:sp>
      <p:sp>
        <p:nvSpPr>
          <p:cNvPr id="11" name="Text Placeholder 10">
            <a:extLst>
              <a:ext uri="{FF2B5EF4-FFF2-40B4-BE49-F238E27FC236}">
                <a16:creationId xmlns:a16="http://schemas.microsoft.com/office/drawing/2014/main" id="{B24951A6-C4A5-4241-882F-649B034A24E7}"/>
              </a:ext>
            </a:extLst>
          </p:cNvPr>
          <p:cNvSpPr>
            <a:spLocks noGrp="1"/>
          </p:cNvSpPr>
          <p:nvPr>
            <p:ph type="body" sz="quarter" idx="24"/>
          </p:nvPr>
        </p:nvSpPr>
        <p:spPr/>
        <p:txBody>
          <a:bodyPr/>
          <a:lstStyle/>
          <a:p>
            <a:r>
              <a:rPr lang="en-US" dirty="0">
                <a:solidFill>
                  <a:schemeClr val="accent4"/>
                </a:solidFill>
              </a:rPr>
              <a:t>BYOBot</a:t>
            </a:r>
          </a:p>
        </p:txBody>
      </p:sp>
      <p:sp>
        <p:nvSpPr>
          <p:cNvPr id="16" name="Title 2">
            <a:extLst>
              <a:ext uri="{FF2B5EF4-FFF2-40B4-BE49-F238E27FC236}">
                <a16:creationId xmlns:a16="http://schemas.microsoft.com/office/drawing/2014/main" id="{D5856A2D-22DF-4C7E-AB6C-7AA91B1EEE53}"/>
              </a:ext>
            </a:extLst>
          </p:cNvPr>
          <p:cNvSpPr>
            <a:spLocks noGrp="1"/>
          </p:cNvSpPr>
          <p:nvPr>
            <p:ph type="title"/>
          </p:nvPr>
        </p:nvSpPr>
        <p:spPr>
          <a:xfrm>
            <a:off x="345017" y="332076"/>
            <a:ext cx="10882963" cy="776139"/>
          </a:xfrm>
        </p:spPr>
        <p:txBody>
          <a:bodyPr/>
          <a:lstStyle/>
          <a:p>
            <a:r>
              <a:rPr lang="en-US" dirty="0"/>
              <a:t>experiment &amp; share</a:t>
            </a:r>
          </a:p>
        </p:txBody>
      </p:sp>
    </p:spTree>
    <p:extLst>
      <p:ext uri="{BB962C8B-B14F-4D97-AF65-F5344CB8AC3E}">
        <p14:creationId xmlns:p14="http://schemas.microsoft.com/office/powerpoint/2010/main" val="2510200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Module 2: chatbot introduction</a:t>
            </a:r>
          </a:p>
        </p:txBody>
      </p:sp>
    </p:spTree>
    <p:extLst>
      <p:ext uri="{BB962C8B-B14F-4D97-AF65-F5344CB8AC3E}">
        <p14:creationId xmlns:p14="http://schemas.microsoft.com/office/powerpoint/2010/main" val="1901913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83E5D9-65C7-4473-A8B1-FECC83E6FBE5}"/>
              </a:ext>
            </a:extLst>
          </p:cNvPr>
          <p:cNvSpPr>
            <a:spLocks noGrp="1"/>
          </p:cNvSpPr>
          <p:nvPr>
            <p:ph type="sldNum" sz="quarter" idx="12"/>
          </p:nvPr>
        </p:nvSpPr>
        <p:spPr/>
        <p:txBody>
          <a:bodyPr/>
          <a:lstStyle/>
          <a:p>
            <a:fld id="{0D558541-60C9-42A2-8392-FF12533A6B7A}" type="slidenum">
              <a:rPr lang="en-US" smtClean="0"/>
              <a:pPr/>
              <a:t>6</a:t>
            </a:fld>
            <a:endParaRPr lang="en-US" dirty="0"/>
          </a:p>
        </p:txBody>
      </p:sp>
      <p:sp>
        <p:nvSpPr>
          <p:cNvPr id="9" name="Shape 352">
            <a:extLst>
              <a:ext uri="{FF2B5EF4-FFF2-40B4-BE49-F238E27FC236}">
                <a16:creationId xmlns:a16="http://schemas.microsoft.com/office/drawing/2014/main" id="{7276E2EF-E9D5-47AF-B808-1D3D813D46EA}"/>
              </a:ext>
            </a:extLst>
          </p:cNvPr>
          <p:cNvSpPr/>
          <p:nvPr/>
        </p:nvSpPr>
        <p:spPr>
          <a:xfrm>
            <a:off x="5069534" y="1859645"/>
            <a:ext cx="473529" cy="48986"/>
          </a:xfrm>
          <a:prstGeom prst="rect">
            <a:avLst/>
          </a:prstGeom>
          <a:solidFill>
            <a:schemeClr val="accent5"/>
          </a:solidFill>
          <a:ln w="12700">
            <a:miter lim="400000"/>
          </a:ln>
        </p:spPr>
        <p:txBody>
          <a:bodyPr lIns="22860" rIns="22860" anchor="ctr"/>
          <a:lstStyle/>
          <a:p>
            <a:pPr defTabSz="914217" hangingPunct="0">
              <a:defRPr sz="3600">
                <a:solidFill>
                  <a:srgbClr val="FFFFFF"/>
                </a:solidFill>
                <a:uFill>
                  <a:solidFill>
                    <a:srgbClr val="FFFFFF"/>
                  </a:solidFill>
                </a:uFill>
                <a:latin typeface="Lato Light"/>
                <a:ea typeface="Lato Light"/>
                <a:cs typeface="Lato Light"/>
                <a:sym typeface="Lato Light"/>
              </a:defRPr>
            </a:pPr>
            <a:endParaRPr kern="0" dirty="0">
              <a:uFill>
                <a:solidFill>
                  <a:srgbClr val="FFFFFF"/>
                </a:solidFill>
              </a:uFill>
              <a:sym typeface="Lato Light"/>
            </a:endParaRPr>
          </a:p>
        </p:txBody>
      </p:sp>
      <p:pic>
        <p:nvPicPr>
          <p:cNvPr id="10" name="pasted-image.tiff">
            <a:extLst>
              <a:ext uri="{FF2B5EF4-FFF2-40B4-BE49-F238E27FC236}">
                <a16:creationId xmlns:a16="http://schemas.microsoft.com/office/drawing/2014/main" id="{C8CB8B51-5C05-49DA-82A6-8C68DCD00BD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091744" y="1759843"/>
            <a:ext cx="3338399" cy="3338315"/>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1055"/>
                  <a:pt x="2881" y="3164"/>
                </a:cubicBezTo>
                <a:cubicBezTo>
                  <a:pt x="-961" y="7381"/>
                  <a:pt x="-961" y="14220"/>
                  <a:pt x="2881" y="18438"/>
                </a:cubicBezTo>
                <a:cubicBezTo>
                  <a:pt x="4803" y="20546"/>
                  <a:pt x="7321" y="21600"/>
                  <a:pt x="9839" y="21600"/>
                </a:cubicBezTo>
                <a:cubicBezTo>
                  <a:pt x="12357" y="21600"/>
                  <a:pt x="14875" y="20546"/>
                  <a:pt x="16797" y="18438"/>
                </a:cubicBezTo>
                <a:cubicBezTo>
                  <a:pt x="20639" y="14220"/>
                  <a:pt x="20639" y="7381"/>
                  <a:pt x="16797" y="3164"/>
                </a:cubicBezTo>
                <a:cubicBezTo>
                  <a:pt x="14875" y="1055"/>
                  <a:pt x="12357" y="0"/>
                  <a:pt x="9839" y="0"/>
                </a:cubicBezTo>
                <a:close/>
              </a:path>
            </a:pathLst>
          </a:custGeom>
          <a:ln w="12700">
            <a:miter lim="400000"/>
          </a:ln>
        </p:spPr>
      </p:pic>
      <p:sp>
        <p:nvSpPr>
          <p:cNvPr id="11" name="Shape 354">
            <a:extLst>
              <a:ext uri="{FF2B5EF4-FFF2-40B4-BE49-F238E27FC236}">
                <a16:creationId xmlns:a16="http://schemas.microsoft.com/office/drawing/2014/main" id="{3B912EDC-98D1-4437-B28A-203A39E51370}"/>
              </a:ext>
            </a:extLst>
          </p:cNvPr>
          <p:cNvSpPr/>
          <p:nvPr/>
        </p:nvSpPr>
        <p:spPr>
          <a:xfrm>
            <a:off x="5069534" y="2137998"/>
            <a:ext cx="4793799" cy="3208571"/>
          </a:xfrm>
          <a:prstGeom prst="rect">
            <a:avLst/>
          </a:prstGeom>
          <a:ln w="12700">
            <a:miter lim="400000"/>
          </a:ln>
          <a:extLst>
            <a:ext uri="{C572A759-6A51-4108-AA02-DFA0A04FC94B}">
              <ma14:wrappingTextBoxFlag xmlns:ma14="http://schemas.microsoft.com/office/mac/drawingml/2011/main" xmlns="" val="1"/>
            </a:ext>
          </a:extLst>
        </p:spPr>
        <p:txBody>
          <a:bodyPr lIns="22860" rIns="22860">
            <a:spAutoFit/>
          </a:bodyPr>
          <a:lstStyle>
            <a:lvl1pPr algn="l" defTabSz="1828433">
              <a:lnSpc>
                <a:spcPct val="150000"/>
              </a:lnSpc>
              <a:defRPr sz="3000">
                <a:solidFill>
                  <a:srgbClr val="7F7F7F"/>
                </a:solidFill>
                <a:uFill>
                  <a:solidFill>
                    <a:srgbClr val="7F7F7F"/>
                  </a:solidFill>
                </a:uFill>
                <a:latin typeface="Graphik Light"/>
                <a:ea typeface="Graphik Light"/>
                <a:cs typeface="Graphik Light"/>
                <a:sym typeface="Graphik Light"/>
              </a:defRPr>
            </a:lvl1pPr>
          </a:lstStyle>
          <a:p>
            <a:pPr defTabSz="914217" hangingPunct="0"/>
            <a:r>
              <a:rPr sz="1500" kern="0" dirty="0">
                <a:solidFill>
                  <a:schemeClr val="tx1"/>
                </a:solidFill>
                <a:latin typeface="+mn-lt"/>
              </a:rPr>
              <a:t>A chatbot is a digital service that can hold natural conversations with human beings with the aim of accomplishing particular tasks, such as answering questions or enabling product purchases. </a:t>
            </a:r>
            <a:r>
              <a:rPr lang="en-US" sz="1500" kern="0" dirty="0">
                <a:solidFill>
                  <a:schemeClr val="tx1"/>
                </a:solidFill>
                <a:latin typeface="+mn-lt"/>
              </a:rPr>
              <a:t>Our Accenture Virtual Assistant team’s perspective defines a chatbot as being p</a:t>
            </a:r>
            <a:r>
              <a:rPr sz="1500" kern="0" dirty="0">
                <a:solidFill>
                  <a:schemeClr val="tx1"/>
                </a:solidFill>
                <a:latin typeface="+mn-lt"/>
              </a:rPr>
              <a:t>owered by a set of </a:t>
            </a:r>
            <a:r>
              <a:rPr lang="en-US" sz="1500" kern="0" dirty="0">
                <a:solidFill>
                  <a:schemeClr val="tx1"/>
                </a:solidFill>
                <a:latin typeface="+mn-lt"/>
              </a:rPr>
              <a:t>business</a:t>
            </a:r>
            <a:r>
              <a:rPr sz="1500" kern="0" dirty="0">
                <a:solidFill>
                  <a:schemeClr val="tx1"/>
                </a:solidFill>
                <a:latin typeface="+mn-lt"/>
              </a:rPr>
              <a:t> rules </a:t>
            </a:r>
            <a:r>
              <a:rPr lang="en-US" sz="1100" kern="0" dirty="0">
                <a:solidFill>
                  <a:schemeClr val="tx1"/>
                </a:solidFill>
                <a:latin typeface="+mn-lt"/>
              </a:rPr>
              <a:t>(Work Complexity) </a:t>
            </a:r>
            <a:r>
              <a:rPr sz="1500" kern="0" dirty="0">
                <a:solidFill>
                  <a:schemeClr val="tx1"/>
                </a:solidFill>
                <a:latin typeface="+mn-lt"/>
              </a:rPr>
              <a:t>and varying degrees of AI</a:t>
            </a:r>
            <a:r>
              <a:rPr lang="en-US" sz="1500" kern="0" dirty="0">
                <a:solidFill>
                  <a:schemeClr val="tx1"/>
                </a:solidFill>
                <a:latin typeface="+mn-lt"/>
              </a:rPr>
              <a:t> </a:t>
            </a:r>
            <a:r>
              <a:rPr lang="en-US" sz="1200" kern="0" dirty="0">
                <a:solidFill>
                  <a:schemeClr val="tx1"/>
                </a:solidFill>
                <a:latin typeface="+mn-lt"/>
              </a:rPr>
              <a:t>(Knowledge Complexity) </a:t>
            </a:r>
            <a:r>
              <a:rPr lang="en-US" sz="1500" kern="0" dirty="0">
                <a:solidFill>
                  <a:schemeClr val="tx1"/>
                </a:solidFill>
                <a:latin typeface="+mn-lt"/>
              </a:rPr>
              <a:t>wherein </a:t>
            </a:r>
            <a:r>
              <a:rPr sz="1500" kern="0" dirty="0">
                <a:solidFill>
                  <a:schemeClr val="tx1"/>
                </a:solidFill>
                <a:latin typeface="+mn-lt"/>
              </a:rPr>
              <a:t>these bots converse with real people via</a:t>
            </a:r>
            <a:r>
              <a:rPr lang="en-US" sz="1500" kern="0" dirty="0">
                <a:solidFill>
                  <a:schemeClr val="tx1"/>
                </a:solidFill>
                <a:latin typeface="+mn-lt"/>
              </a:rPr>
              <a:t> omni-channels such as text, voice, social. </a:t>
            </a:r>
            <a:endParaRPr sz="1500" kern="0" dirty="0">
              <a:solidFill>
                <a:srgbClr val="FF0000"/>
              </a:solidFill>
              <a:latin typeface="+mn-lt"/>
            </a:endParaRPr>
          </a:p>
        </p:txBody>
      </p:sp>
      <p:sp>
        <p:nvSpPr>
          <p:cNvPr id="13" name="Shape 357">
            <a:extLst>
              <a:ext uri="{FF2B5EF4-FFF2-40B4-BE49-F238E27FC236}">
                <a16:creationId xmlns:a16="http://schemas.microsoft.com/office/drawing/2014/main" id="{2F0BAE98-8538-41FB-B920-8EE3442682FB}"/>
              </a:ext>
            </a:extLst>
          </p:cNvPr>
          <p:cNvSpPr/>
          <p:nvPr/>
        </p:nvSpPr>
        <p:spPr>
          <a:xfrm>
            <a:off x="5069534" y="1394057"/>
            <a:ext cx="4793799" cy="438582"/>
          </a:xfrm>
          <a:prstGeom prst="rect">
            <a:avLst/>
          </a:prstGeom>
          <a:ln w="12700">
            <a:miter lim="400000"/>
          </a:ln>
          <a:extLst>
            <a:ext uri="{C572A759-6A51-4108-AA02-DFA0A04FC94B}">
              <ma14:wrappingTextBoxFlag xmlns:ma14="http://schemas.microsoft.com/office/mac/drawingml/2011/main" xmlns="" val="1"/>
            </a:ext>
          </a:extLst>
        </p:spPr>
        <p:txBody>
          <a:bodyPr lIns="22860" rIns="22860">
            <a:spAutoFit/>
          </a:bodyPr>
          <a:lstStyle>
            <a:lvl1pPr algn="l" defTabSz="1828433">
              <a:lnSpc>
                <a:spcPct val="150000"/>
              </a:lnSpc>
              <a:defRPr sz="3000">
                <a:solidFill>
                  <a:srgbClr val="7F7F7F"/>
                </a:solidFill>
                <a:uFill>
                  <a:solidFill>
                    <a:srgbClr val="7F7F7F"/>
                  </a:solidFill>
                </a:uFill>
                <a:latin typeface="Graphik Light"/>
                <a:ea typeface="Graphik Light"/>
                <a:cs typeface="Graphik Light"/>
                <a:sym typeface="Graphik Light"/>
              </a:defRPr>
            </a:lvl1pPr>
          </a:lstStyle>
          <a:p>
            <a:pPr defTabSz="914217" hangingPunct="0"/>
            <a:r>
              <a:rPr sz="1500" kern="0" dirty="0">
                <a:solidFill>
                  <a:schemeClr val="tx1"/>
                </a:solidFill>
                <a:latin typeface="+mn-lt"/>
              </a:rPr>
              <a:t>MESSAGING DRIVES THE CHABOT CHARGE</a:t>
            </a:r>
          </a:p>
        </p:txBody>
      </p:sp>
      <p:sp>
        <p:nvSpPr>
          <p:cNvPr id="8" name="Title 2">
            <a:extLst>
              <a:ext uri="{FF2B5EF4-FFF2-40B4-BE49-F238E27FC236}">
                <a16:creationId xmlns:a16="http://schemas.microsoft.com/office/drawing/2014/main" id="{90976565-376B-4CF6-89A0-B2C92022C291}"/>
              </a:ext>
            </a:extLst>
          </p:cNvPr>
          <p:cNvSpPr>
            <a:spLocks noGrp="1"/>
          </p:cNvSpPr>
          <p:nvPr>
            <p:ph type="title"/>
          </p:nvPr>
        </p:nvSpPr>
        <p:spPr>
          <a:xfrm>
            <a:off x="345017" y="332076"/>
            <a:ext cx="10882963" cy="776139"/>
          </a:xfrm>
        </p:spPr>
        <p:txBody>
          <a:bodyPr/>
          <a:lstStyle/>
          <a:p>
            <a:r>
              <a:rPr lang="en-US" dirty="0"/>
              <a:t>What is a chatbot?</a:t>
            </a:r>
          </a:p>
        </p:txBody>
      </p:sp>
    </p:spTree>
    <p:extLst>
      <p:ext uri="{BB962C8B-B14F-4D97-AF65-F5344CB8AC3E}">
        <p14:creationId xmlns:p14="http://schemas.microsoft.com/office/powerpoint/2010/main" val="2918964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83E5D9-65C7-4473-A8B1-FECC83E6FBE5}"/>
              </a:ext>
            </a:extLst>
          </p:cNvPr>
          <p:cNvSpPr>
            <a:spLocks noGrp="1"/>
          </p:cNvSpPr>
          <p:nvPr>
            <p:ph type="sldNum" sz="quarter" idx="12"/>
          </p:nvPr>
        </p:nvSpPr>
        <p:spPr>
          <a:xfrm>
            <a:off x="11509375" y="6406396"/>
            <a:ext cx="334195" cy="192287"/>
          </a:xfrm>
        </p:spPr>
        <p:txBody>
          <a:bodyPr/>
          <a:lstStyle/>
          <a:p>
            <a:fld id="{0D558541-60C9-42A2-8392-FF12533A6B7A}" type="slidenum">
              <a:rPr lang="en-US" smtClean="0"/>
              <a:pPr/>
              <a:t>7</a:t>
            </a:fld>
            <a:endParaRPr lang="en-US" dirty="0"/>
          </a:p>
        </p:txBody>
      </p:sp>
      <p:sp>
        <p:nvSpPr>
          <p:cNvPr id="8" name="Shape 359">
            <a:extLst>
              <a:ext uri="{FF2B5EF4-FFF2-40B4-BE49-F238E27FC236}">
                <a16:creationId xmlns:a16="http://schemas.microsoft.com/office/drawing/2014/main" id="{5728D506-1034-474E-8A1F-258E0AE34944}"/>
              </a:ext>
            </a:extLst>
          </p:cNvPr>
          <p:cNvSpPr/>
          <p:nvPr/>
        </p:nvSpPr>
        <p:spPr>
          <a:xfrm>
            <a:off x="5375691" y="1551286"/>
            <a:ext cx="1" cy="1599620"/>
          </a:xfrm>
          <a:prstGeom prst="line">
            <a:avLst/>
          </a:prstGeom>
          <a:ln>
            <a:solidFill>
              <a:schemeClr val="accent2"/>
            </a:solidFill>
            <a:headEnd type="oval"/>
          </a:ln>
        </p:spPr>
        <p:txBody>
          <a:bodyPr lIns="22859" tIns="22859" rIns="22859" bIns="22859"/>
          <a:lstStyle/>
          <a:p>
            <a:pPr algn="ctr" defTabSz="412750" hangingPunct="0"/>
            <a:endParaRPr sz="2500" kern="0" dirty="0">
              <a:solidFill>
                <a:srgbClr val="000000"/>
              </a:solidFill>
              <a:latin typeface="Helvetica Light"/>
              <a:sym typeface="Helvetica Light"/>
            </a:endParaRPr>
          </a:p>
        </p:txBody>
      </p:sp>
      <p:sp>
        <p:nvSpPr>
          <p:cNvPr id="14" name="Shape 360">
            <a:extLst>
              <a:ext uri="{FF2B5EF4-FFF2-40B4-BE49-F238E27FC236}">
                <a16:creationId xmlns:a16="http://schemas.microsoft.com/office/drawing/2014/main" id="{9498638B-8DF5-4837-A241-E84F1E4ED71F}"/>
              </a:ext>
            </a:extLst>
          </p:cNvPr>
          <p:cNvSpPr/>
          <p:nvPr/>
        </p:nvSpPr>
        <p:spPr>
          <a:xfrm>
            <a:off x="7225048" y="1525886"/>
            <a:ext cx="1" cy="1599620"/>
          </a:xfrm>
          <a:prstGeom prst="line">
            <a:avLst/>
          </a:prstGeom>
          <a:ln>
            <a:solidFill>
              <a:schemeClr val="accent2"/>
            </a:solidFill>
            <a:headEnd type="oval"/>
          </a:ln>
        </p:spPr>
        <p:txBody>
          <a:bodyPr lIns="22859" tIns="22859" rIns="22859" bIns="22859"/>
          <a:lstStyle/>
          <a:p>
            <a:pPr algn="ctr" defTabSz="412750" hangingPunct="0"/>
            <a:endParaRPr sz="2500" kern="0" dirty="0">
              <a:solidFill>
                <a:srgbClr val="000000"/>
              </a:solidFill>
              <a:latin typeface="Helvetica Light"/>
              <a:sym typeface="Helvetica Light"/>
            </a:endParaRPr>
          </a:p>
        </p:txBody>
      </p:sp>
      <p:sp>
        <p:nvSpPr>
          <p:cNvPr id="15" name="Shape 361">
            <a:extLst>
              <a:ext uri="{FF2B5EF4-FFF2-40B4-BE49-F238E27FC236}">
                <a16:creationId xmlns:a16="http://schemas.microsoft.com/office/drawing/2014/main" id="{95163906-568D-46A2-973C-9923F4641064}"/>
              </a:ext>
            </a:extLst>
          </p:cNvPr>
          <p:cNvSpPr/>
          <p:nvPr/>
        </p:nvSpPr>
        <p:spPr>
          <a:xfrm flipV="1">
            <a:off x="2906580" y="3206672"/>
            <a:ext cx="1" cy="1599619"/>
          </a:xfrm>
          <a:prstGeom prst="line">
            <a:avLst/>
          </a:prstGeom>
          <a:ln>
            <a:solidFill>
              <a:schemeClr val="accent2"/>
            </a:solidFill>
            <a:headEnd type="oval"/>
          </a:ln>
        </p:spPr>
        <p:txBody>
          <a:bodyPr lIns="22859" tIns="22859" rIns="22859" bIns="22859"/>
          <a:lstStyle/>
          <a:p>
            <a:pPr algn="ctr" defTabSz="412750" hangingPunct="0"/>
            <a:endParaRPr sz="2500" kern="0" dirty="0">
              <a:solidFill>
                <a:srgbClr val="000000"/>
              </a:solidFill>
              <a:latin typeface="Helvetica Light"/>
              <a:sym typeface="Helvetica Light"/>
            </a:endParaRPr>
          </a:p>
        </p:txBody>
      </p:sp>
      <p:sp>
        <p:nvSpPr>
          <p:cNvPr id="16" name="Shape 362">
            <a:extLst>
              <a:ext uri="{FF2B5EF4-FFF2-40B4-BE49-F238E27FC236}">
                <a16:creationId xmlns:a16="http://schemas.microsoft.com/office/drawing/2014/main" id="{B74EDEB6-3DE3-4F7D-936D-E943CA0FE2B7}"/>
              </a:ext>
            </a:extLst>
          </p:cNvPr>
          <p:cNvSpPr/>
          <p:nvPr/>
        </p:nvSpPr>
        <p:spPr>
          <a:xfrm flipV="1">
            <a:off x="4514251" y="3206672"/>
            <a:ext cx="1" cy="2193619"/>
          </a:xfrm>
          <a:prstGeom prst="line">
            <a:avLst/>
          </a:prstGeom>
          <a:ln>
            <a:solidFill>
              <a:schemeClr val="accent2"/>
            </a:solidFill>
            <a:headEnd type="oval"/>
          </a:ln>
        </p:spPr>
        <p:txBody>
          <a:bodyPr lIns="22859" tIns="22859" rIns="22859" bIns="22859"/>
          <a:lstStyle/>
          <a:p>
            <a:pPr algn="ctr" defTabSz="412750" hangingPunct="0"/>
            <a:endParaRPr sz="2500" kern="0" dirty="0">
              <a:solidFill>
                <a:srgbClr val="000000"/>
              </a:solidFill>
              <a:latin typeface="Helvetica Light"/>
              <a:sym typeface="Helvetica Light"/>
            </a:endParaRPr>
          </a:p>
        </p:txBody>
      </p:sp>
      <p:sp>
        <p:nvSpPr>
          <p:cNvPr id="17" name="Shape 363">
            <a:extLst>
              <a:ext uri="{FF2B5EF4-FFF2-40B4-BE49-F238E27FC236}">
                <a16:creationId xmlns:a16="http://schemas.microsoft.com/office/drawing/2014/main" id="{8C4006DF-A7C7-41B2-BB6C-ADC7B6FA2ECC}"/>
              </a:ext>
            </a:extLst>
          </p:cNvPr>
          <p:cNvSpPr/>
          <p:nvPr/>
        </p:nvSpPr>
        <p:spPr>
          <a:xfrm flipH="1">
            <a:off x="257672" y="1525886"/>
            <a:ext cx="1" cy="1599620"/>
          </a:xfrm>
          <a:prstGeom prst="line">
            <a:avLst/>
          </a:prstGeom>
          <a:ln>
            <a:solidFill>
              <a:srgbClr val="D6D6D6"/>
            </a:solidFill>
            <a:headEnd type="oval"/>
          </a:ln>
        </p:spPr>
        <p:txBody>
          <a:bodyPr lIns="22859" tIns="22859" rIns="22859" bIns="22859"/>
          <a:lstStyle/>
          <a:p>
            <a:pPr algn="ctr" defTabSz="412750" hangingPunct="0"/>
            <a:endParaRPr sz="2500" kern="0" dirty="0">
              <a:solidFill>
                <a:srgbClr val="000000"/>
              </a:solidFill>
              <a:latin typeface="Helvetica Light"/>
              <a:sym typeface="Helvetica Light"/>
            </a:endParaRPr>
          </a:p>
        </p:txBody>
      </p:sp>
      <p:sp>
        <p:nvSpPr>
          <p:cNvPr id="19" name="Shape 365">
            <a:extLst>
              <a:ext uri="{FF2B5EF4-FFF2-40B4-BE49-F238E27FC236}">
                <a16:creationId xmlns:a16="http://schemas.microsoft.com/office/drawing/2014/main" id="{14A6A991-DB64-4FF9-9623-4E7E85656AD4}"/>
              </a:ext>
            </a:extLst>
          </p:cNvPr>
          <p:cNvSpPr/>
          <p:nvPr/>
        </p:nvSpPr>
        <p:spPr>
          <a:xfrm>
            <a:off x="350111" y="1344490"/>
            <a:ext cx="816047" cy="398377"/>
          </a:xfrm>
          <a:prstGeom prst="rect">
            <a:avLst/>
          </a:prstGeom>
          <a:ln w="12700">
            <a:miter lim="400000"/>
          </a:ln>
          <a:extLst>
            <a:ext uri="{C572A759-6A51-4108-AA02-DFA0A04FC94B}">
              <ma14:wrappingTextBoxFlag xmlns:ma14="http://schemas.microsoft.com/office/mac/drawingml/2011/main" xmlns="" val="1"/>
            </a:ext>
          </a:extLst>
        </p:spPr>
        <p:txBody>
          <a:bodyPr lIns="35718" tIns="35718" rIns="35718" bIns="35718" anchor="ctr">
            <a:spAutoFit/>
          </a:bodyPr>
          <a:lstStyle/>
          <a:p>
            <a:pPr defTabSz="410765" hangingPunct="0">
              <a:lnSpc>
                <a:spcPct val="80000"/>
              </a:lnSpc>
              <a:defRPr sz="2800" cap="all" spc="-83">
                <a:latin typeface="Graphik Semibold"/>
                <a:ea typeface="Graphik Semibold"/>
                <a:cs typeface="Graphik Semibold"/>
                <a:sym typeface="Graphik Semibold"/>
              </a:defRPr>
            </a:pPr>
            <a:r>
              <a:rPr sz="1400" kern="0" cap="all" spc="-42" dirty="0">
                <a:solidFill>
                  <a:srgbClr val="000000"/>
                </a:solidFill>
                <a:latin typeface="Graphik Semibold"/>
                <a:sym typeface="Graphik Semibold"/>
              </a:rPr>
              <a:t>1966</a:t>
            </a:r>
            <a:endParaRPr sz="1000" kern="0" cap="all" spc="-30" dirty="0">
              <a:solidFill>
                <a:srgbClr val="000000"/>
              </a:solidFill>
              <a:latin typeface="Graphik Semibold"/>
              <a:sym typeface="Graphik Semibold"/>
            </a:endParaRPr>
          </a:p>
          <a:p>
            <a:pPr defTabSz="228600" hangingPunct="0">
              <a:defRPr sz="2000">
                <a:latin typeface="Graphik Regular"/>
                <a:ea typeface="Graphik Regular"/>
                <a:cs typeface="Graphik Regular"/>
                <a:sym typeface="Graphik Regular"/>
              </a:defRPr>
            </a:pPr>
            <a:r>
              <a:rPr sz="1000" kern="0" dirty="0">
                <a:solidFill>
                  <a:srgbClr val="000000"/>
                </a:solidFill>
                <a:latin typeface="Graphik Regular"/>
                <a:sym typeface="Graphik Regular"/>
              </a:rPr>
              <a:t>ELIZA</a:t>
            </a:r>
          </a:p>
        </p:txBody>
      </p:sp>
      <p:sp>
        <p:nvSpPr>
          <p:cNvPr id="20" name="Shape 367">
            <a:extLst>
              <a:ext uri="{FF2B5EF4-FFF2-40B4-BE49-F238E27FC236}">
                <a16:creationId xmlns:a16="http://schemas.microsoft.com/office/drawing/2014/main" id="{6BF66967-629F-4481-9596-3E12A386C51A}"/>
              </a:ext>
            </a:extLst>
          </p:cNvPr>
          <p:cNvSpPr/>
          <p:nvPr/>
        </p:nvSpPr>
        <p:spPr>
          <a:xfrm>
            <a:off x="167114" y="3056536"/>
            <a:ext cx="190502" cy="190502"/>
          </a:xfrm>
          <a:prstGeom prst="ellipse">
            <a:avLst/>
          </a:prstGeom>
          <a:solidFill>
            <a:schemeClr val="accent2"/>
          </a:solidFill>
          <a:ln w="12700">
            <a:miter lim="400000"/>
          </a:ln>
        </p:spPr>
        <p:txBody>
          <a:bodyPr lIns="25400" tIns="25400" rIns="25400" bIns="25400" anchor="ctr"/>
          <a:lstStyle/>
          <a:p>
            <a:pPr algn="ctr" defTabSz="410765" hangingPunct="0">
              <a:defRPr sz="3200">
                <a:solidFill>
                  <a:srgbClr val="FFFFFF"/>
                </a:solidFill>
              </a:defRPr>
            </a:pPr>
            <a:endParaRPr sz="1600" kern="0" dirty="0">
              <a:solidFill>
                <a:srgbClr val="FFFFFF"/>
              </a:solidFill>
              <a:latin typeface="Helvetica Light"/>
              <a:sym typeface="Helvetica Light"/>
            </a:endParaRPr>
          </a:p>
        </p:txBody>
      </p:sp>
      <p:sp>
        <p:nvSpPr>
          <p:cNvPr id="21" name="Shape 368">
            <a:extLst>
              <a:ext uri="{FF2B5EF4-FFF2-40B4-BE49-F238E27FC236}">
                <a16:creationId xmlns:a16="http://schemas.microsoft.com/office/drawing/2014/main" id="{169A1EA7-C918-4A57-95FD-EFCDB837D3BD}"/>
              </a:ext>
            </a:extLst>
          </p:cNvPr>
          <p:cNvSpPr/>
          <p:nvPr/>
        </p:nvSpPr>
        <p:spPr>
          <a:xfrm>
            <a:off x="365425" y="1761336"/>
            <a:ext cx="1384714" cy="752514"/>
          </a:xfrm>
          <a:prstGeom prst="rect">
            <a:avLst/>
          </a:prstGeom>
          <a:ln w="12700">
            <a:miter lim="400000"/>
          </a:ln>
          <a:extLst>
            <a:ext uri="{C572A759-6A51-4108-AA02-DFA0A04FC94B}">
              <ma14:wrappingTextBoxFlag xmlns:ma14="http://schemas.microsoft.com/office/mac/drawingml/2011/main" xmlns="" val="1"/>
            </a:ext>
          </a:extLst>
        </p:spPr>
        <p:txBody>
          <a:bodyPr lIns="22860" rIns="22860">
            <a:spAutoFit/>
          </a:bodyPr>
          <a:lstStyle/>
          <a:p>
            <a:pPr defTabSz="412750" hangingPunct="0">
              <a:lnSpc>
                <a:spcPct val="90000"/>
              </a:lnSpc>
              <a:defRPr sz="2200">
                <a:solidFill>
                  <a:srgbClr val="53585F"/>
                </a:solidFill>
                <a:latin typeface="Graphik Regular"/>
                <a:ea typeface="Graphik Regular"/>
                <a:cs typeface="Graphik Regular"/>
                <a:sym typeface="Graphik Regular"/>
              </a:defRPr>
            </a:pPr>
            <a:r>
              <a:rPr sz="1100" kern="0" dirty="0">
                <a:solidFill>
                  <a:srgbClr val="53585F"/>
                </a:solidFill>
                <a:latin typeface="Graphik Regular"/>
                <a:sym typeface="Graphik Regular"/>
              </a:rPr>
              <a:t>Mimicked human</a:t>
            </a:r>
          </a:p>
          <a:p>
            <a:pPr defTabSz="228600" hangingPunct="0">
              <a:defRPr sz="2200">
                <a:solidFill>
                  <a:srgbClr val="53585F"/>
                </a:solidFill>
                <a:latin typeface="Graphik Bold"/>
                <a:ea typeface="Graphik Bold"/>
                <a:cs typeface="Graphik Bold"/>
                <a:sym typeface="Graphik Bold"/>
              </a:defRPr>
            </a:pPr>
            <a:r>
              <a:rPr sz="1100" kern="0" dirty="0">
                <a:solidFill>
                  <a:srgbClr val="53585F"/>
                </a:solidFill>
                <a:latin typeface="Graphik Regular"/>
                <a:ea typeface="Graphik Regular"/>
                <a:cs typeface="Graphik Regular"/>
                <a:sym typeface="Graphik Regular"/>
              </a:rPr>
              <a:t>conversation by </a:t>
            </a:r>
            <a:r>
              <a:rPr sz="1100" kern="0" dirty="0">
                <a:solidFill>
                  <a:srgbClr val="53585F"/>
                </a:solidFill>
                <a:latin typeface="Graphik Bold"/>
                <a:sym typeface="Graphik Bold"/>
              </a:rPr>
              <a:t>scripted responses.</a:t>
            </a:r>
          </a:p>
        </p:txBody>
      </p:sp>
      <p:sp>
        <p:nvSpPr>
          <p:cNvPr id="22" name="Shape 369">
            <a:extLst>
              <a:ext uri="{FF2B5EF4-FFF2-40B4-BE49-F238E27FC236}">
                <a16:creationId xmlns:a16="http://schemas.microsoft.com/office/drawing/2014/main" id="{7612C1E5-86A5-4359-9C35-68D786992C6F}"/>
              </a:ext>
            </a:extLst>
          </p:cNvPr>
          <p:cNvSpPr/>
          <p:nvPr/>
        </p:nvSpPr>
        <p:spPr>
          <a:xfrm>
            <a:off x="2810806" y="3056536"/>
            <a:ext cx="190502" cy="190502"/>
          </a:xfrm>
          <a:prstGeom prst="ellipse">
            <a:avLst/>
          </a:prstGeom>
          <a:solidFill>
            <a:schemeClr val="accent2"/>
          </a:solidFill>
          <a:ln w="12700">
            <a:miter lim="400000"/>
          </a:ln>
        </p:spPr>
        <p:txBody>
          <a:bodyPr lIns="25400" tIns="25400" rIns="25400" bIns="25400" anchor="ctr"/>
          <a:lstStyle/>
          <a:p>
            <a:pPr algn="ctr" defTabSz="410765" hangingPunct="0">
              <a:defRPr sz="3200">
                <a:solidFill>
                  <a:srgbClr val="FFFFFF"/>
                </a:solidFill>
              </a:defRPr>
            </a:pPr>
            <a:endParaRPr sz="1600" kern="0" dirty="0">
              <a:solidFill>
                <a:srgbClr val="FFFFFF"/>
              </a:solidFill>
              <a:latin typeface="Helvetica Light"/>
              <a:sym typeface="Helvetica Light"/>
            </a:endParaRPr>
          </a:p>
        </p:txBody>
      </p:sp>
      <p:sp>
        <p:nvSpPr>
          <p:cNvPr id="23" name="Shape 370">
            <a:extLst>
              <a:ext uri="{FF2B5EF4-FFF2-40B4-BE49-F238E27FC236}">
                <a16:creationId xmlns:a16="http://schemas.microsoft.com/office/drawing/2014/main" id="{EC6C4D98-C564-40DD-863C-60A22F558B6A}"/>
              </a:ext>
            </a:extLst>
          </p:cNvPr>
          <p:cNvSpPr/>
          <p:nvPr/>
        </p:nvSpPr>
        <p:spPr>
          <a:xfrm>
            <a:off x="5284095" y="3056536"/>
            <a:ext cx="190502" cy="190502"/>
          </a:xfrm>
          <a:prstGeom prst="ellipse">
            <a:avLst/>
          </a:prstGeom>
          <a:solidFill>
            <a:schemeClr val="accent2"/>
          </a:solidFill>
          <a:ln w="12700">
            <a:miter lim="400000"/>
          </a:ln>
        </p:spPr>
        <p:txBody>
          <a:bodyPr lIns="25400" tIns="25400" rIns="25400" bIns="25400" anchor="ctr"/>
          <a:lstStyle/>
          <a:p>
            <a:pPr algn="ctr" defTabSz="410765" hangingPunct="0">
              <a:defRPr sz="3200">
                <a:solidFill>
                  <a:srgbClr val="FFFFFF"/>
                </a:solidFill>
              </a:defRPr>
            </a:pPr>
            <a:endParaRPr sz="1600" kern="0" dirty="0">
              <a:solidFill>
                <a:srgbClr val="FFFFFF"/>
              </a:solidFill>
              <a:latin typeface="Helvetica Light"/>
              <a:sym typeface="Helvetica Light"/>
            </a:endParaRPr>
          </a:p>
        </p:txBody>
      </p:sp>
      <p:sp>
        <p:nvSpPr>
          <p:cNvPr id="24" name="Shape 371">
            <a:extLst>
              <a:ext uri="{FF2B5EF4-FFF2-40B4-BE49-F238E27FC236}">
                <a16:creationId xmlns:a16="http://schemas.microsoft.com/office/drawing/2014/main" id="{8B3F71CC-8290-4145-8A5D-031051768781}"/>
              </a:ext>
            </a:extLst>
          </p:cNvPr>
          <p:cNvSpPr/>
          <p:nvPr/>
        </p:nvSpPr>
        <p:spPr>
          <a:xfrm>
            <a:off x="4415191" y="3056536"/>
            <a:ext cx="190502" cy="190502"/>
          </a:xfrm>
          <a:prstGeom prst="ellipse">
            <a:avLst/>
          </a:prstGeom>
          <a:solidFill>
            <a:schemeClr val="accent2"/>
          </a:solidFill>
          <a:ln w="12700">
            <a:miter lim="400000"/>
          </a:ln>
        </p:spPr>
        <p:txBody>
          <a:bodyPr lIns="25400" tIns="25400" rIns="25400" bIns="25400" anchor="ctr"/>
          <a:lstStyle/>
          <a:p>
            <a:pPr algn="ctr" defTabSz="410765" hangingPunct="0">
              <a:defRPr sz="3200">
                <a:solidFill>
                  <a:srgbClr val="FFFFFF"/>
                </a:solidFill>
              </a:defRPr>
            </a:pPr>
            <a:endParaRPr sz="1600" kern="0" dirty="0">
              <a:solidFill>
                <a:srgbClr val="FFFFFF"/>
              </a:solidFill>
              <a:latin typeface="Helvetica Light"/>
              <a:sym typeface="Helvetica Light"/>
            </a:endParaRPr>
          </a:p>
        </p:txBody>
      </p:sp>
      <p:sp>
        <p:nvSpPr>
          <p:cNvPr id="25" name="Shape 372">
            <a:extLst>
              <a:ext uri="{FF2B5EF4-FFF2-40B4-BE49-F238E27FC236}">
                <a16:creationId xmlns:a16="http://schemas.microsoft.com/office/drawing/2014/main" id="{A90CEA36-71E2-4B29-8166-BE6FA65C02B3}"/>
              </a:ext>
            </a:extLst>
          </p:cNvPr>
          <p:cNvSpPr/>
          <p:nvPr/>
        </p:nvSpPr>
        <p:spPr>
          <a:xfrm>
            <a:off x="7157391" y="3013441"/>
            <a:ext cx="190502" cy="190502"/>
          </a:xfrm>
          <a:prstGeom prst="ellipse">
            <a:avLst/>
          </a:prstGeom>
          <a:solidFill>
            <a:schemeClr val="accent2"/>
          </a:solidFill>
          <a:ln w="12700">
            <a:miter lim="400000"/>
          </a:ln>
        </p:spPr>
        <p:txBody>
          <a:bodyPr lIns="25400" tIns="25400" rIns="25400" bIns="25400" anchor="ctr"/>
          <a:lstStyle/>
          <a:p>
            <a:pPr algn="ctr" defTabSz="410765" hangingPunct="0">
              <a:defRPr sz="3200">
                <a:solidFill>
                  <a:srgbClr val="FFFFFF"/>
                </a:solidFill>
              </a:defRPr>
            </a:pPr>
            <a:endParaRPr sz="1600" kern="0" dirty="0">
              <a:solidFill>
                <a:srgbClr val="FFFFFF"/>
              </a:solidFill>
              <a:latin typeface="Helvetica Light"/>
              <a:sym typeface="Helvetica Light"/>
            </a:endParaRPr>
          </a:p>
        </p:txBody>
      </p:sp>
      <p:sp>
        <p:nvSpPr>
          <p:cNvPr id="26" name="Shape 374">
            <a:extLst>
              <a:ext uri="{FF2B5EF4-FFF2-40B4-BE49-F238E27FC236}">
                <a16:creationId xmlns:a16="http://schemas.microsoft.com/office/drawing/2014/main" id="{282E57C0-A4FD-4860-AB66-B2F56003C020}"/>
              </a:ext>
            </a:extLst>
          </p:cNvPr>
          <p:cNvSpPr/>
          <p:nvPr/>
        </p:nvSpPr>
        <p:spPr>
          <a:xfrm flipV="1">
            <a:off x="1071430" y="3238422"/>
            <a:ext cx="1" cy="1599619"/>
          </a:xfrm>
          <a:prstGeom prst="line">
            <a:avLst/>
          </a:prstGeom>
          <a:ln>
            <a:solidFill>
              <a:schemeClr val="accent2"/>
            </a:solidFill>
            <a:headEnd type="oval"/>
          </a:ln>
        </p:spPr>
        <p:txBody>
          <a:bodyPr lIns="22859" tIns="22859" rIns="22859" bIns="22859"/>
          <a:lstStyle/>
          <a:p>
            <a:pPr algn="ctr" defTabSz="412750" hangingPunct="0"/>
            <a:endParaRPr sz="2500" kern="0" dirty="0">
              <a:solidFill>
                <a:srgbClr val="000000"/>
              </a:solidFill>
              <a:latin typeface="Helvetica Light"/>
              <a:sym typeface="Helvetica Light"/>
            </a:endParaRPr>
          </a:p>
        </p:txBody>
      </p:sp>
      <p:sp>
        <p:nvSpPr>
          <p:cNvPr id="27" name="Shape 375">
            <a:extLst>
              <a:ext uri="{FF2B5EF4-FFF2-40B4-BE49-F238E27FC236}">
                <a16:creationId xmlns:a16="http://schemas.microsoft.com/office/drawing/2014/main" id="{858B8036-8336-48A6-9A6E-5215EA8D4DA6}"/>
              </a:ext>
            </a:extLst>
          </p:cNvPr>
          <p:cNvSpPr/>
          <p:nvPr/>
        </p:nvSpPr>
        <p:spPr>
          <a:xfrm>
            <a:off x="975656" y="3056536"/>
            <a:ext cx="190502" cy="190502"/>
          </a:xfrm>
          <a:prstGeom prst="ellipse">
            <a:avLst/>
          </a:prstGeom>
          <a:solidFill>
            <a:schemeClr val="accent2"/>
          </a:solidFill>
          <a:ln w="12700">
            <a:miter lim="400000"/>
          </a:ln>
        </p:spPr>
        <p:txBody>
          <a:bodyPr lIns="25400" tIns="25400" rIns="25400" bIns="25400" anchor="ctr"/>
          <a:lstStyle/>
          <a:p>
            <a:pPr algn="ctr" defTabSz="410765" hangingPunct="0">
              <a:defRPr sz="3200">
                <a:solidFill>
                  <a:srgbClr val="FFFFFF"/>
                </a:solidFill>
              </a:defRPr>
            </a:pPr>
            <a:endParaRPr sz="1600" kern="0" dirty="0">
              <a:solidFill>
                <a:srgbClr val="FFFFFF"/>
              </a:solidFill>
              <a:latin typeface="Helvetica Light"/>
              <a:sym typeface="Helvetica Light"/>
            </a:endParaRPr>
          </a:p>
        </p:txBody>
      </p:sp>
      <p:sp>
        <p:nvSpPr>
          <p:cNvPr id="28" name="Shape 376">
            <a:extLst>
              <a:ext uri="{FF2B5EF4-FFF2-40B4-BE49-F238E27FC236}">
                <a16:creationId xmlns:a16="http://schemas.microsoft.com/office/drawing/2014/main" id="{D132C56B-A635-4ACF-8217-1EA38A69C576}"/>
              </a:ext>
            </a:extLst>
          </p:cNvPr>
          <p:cNvSpPr/>
          <p:nvPr/>
        </p:nvSpPr>
        <p:spPr>
          <a:xfrm flipH="1">
            <a:off x="1863094" y="1519536"/>
            <a:ext cx="1" cy="1599620"/>
          </a:xfrm>
          <a:prstGeom prst="line">
            <a:avLst/>
          </a:prstGeom>
          <a:ln>
            <a:solidFill>
              <a:schemeClr val="accent2"/>
            </a:solidFill>
            <a:headEnd type="oval"/>
          </a:ln>
        </p:spPr>
        <p:txBody>
          <a:bodyPr lIns="22859" tIns="22859" rIns="22859" bIns="22859"/>
          <a:lstStyle/>
          <a:p>
            <a:pPr algn="ctr" defTabSz="412750" hangingPunct="0"/>
            <a:endParaRPr sz="2500" kern="0" dirty="0">
              <a:solidFill>
                <a:srgbClr val="000000"/>
              </a:solidFill>
              <a:latin typeface="Helvetica Light"/>
              <a:sym typeface="Helvetica Light"/>
            </a:endParaRPr>
          </a:p>
        </p:txBody>
      </p:sp>
      <p:sp>
        <p:nvSpPr>
          <p:cNvPr id="29" name="Shape 377">
            <a:extLst>
              <a:ext uri="{FF2B5EF4-FFF2-40B4-BE49-F238E27FC236}">
                <a16:creationId xmlns:a16="http://schemas.microsoft.com/office/drawing/2014/main" id="{5E4AFA85-B16C-4C28-BC3B-59103A987C1E}"/>
              </a:ext>
            </a:extLst>
          </p:cNvPr>
          <p:cNvSpPr/>
          <p:nvPr/>
        </p:nvSpPr>
        <p:spPr>
          <a:xfrm>
            <a:off x="1771499" y="3056536"/>
            <a:ext cx="190502" cy="190502"/>
          </a:xfrm>
          <a:prstGeom prst="ellipse">
            <a:avLst/>
          </a:prstGeom>
          <a:solidFill>
            <a:schemeClr val="accent2"/>
          </a:solidFill>
          <a:ln w="12700">
            <a:miter lim="400000"/>
          </a:ln>
        </p:spPr>
        <p:txBody>
          <a:bodyPr lIns="25400" tIns="25400" rIns="25400" bIns="25400" anchor="ctr"/>
          <a:lstStyle/>
          <a:p>
            <a:pPr algn="ctr" defTabSz="410765" hangingPunct="0">
              <a:defRPr sz="3200">
                <a:solidFill>
                  <a:srgbClr val="FFFFFF"/>
                </a:solidFill>
              </a:defRPr>
            </a:pPr>
            <a:endParaRPr sz="1600" kern="0" dirty="0">
              <a:solidFill>
                <a:srgbClr val="FFFFFF"/>
              </a:solidFill>
              <a:latin typeface="Helvetica Light"/>
              <a:sym typeface="Helvetica Light"/>
            </a:endParaRPr>
          </a:p>
        </p:txBody>
      </p:sp>
      <p:sp>
        <p:nvSpPr>
          <p:cNvPr id="30" name="Shape 378">
            <a:extLst>
              <a:ext uri="{FF2B5EF4-FFF2-40B4-BE49-F238E27FC236}">
                <a16:creationId xmlns:a16="http://schemas.microsoft.com/office/drawing/2014/main" id="{A160C586-1F65-4A35-9A37-ED389589911B}"/>
              </a:ext>
            </a:extLst>
          </p:cNvPr>
          <p:cNvSpPr/>
          <p:nvPr/>
        </p:nvSpPr>
        <p:spPr>
          <a:xfrm>
            <a:off x="3641094" y="1519536"/>
            <a:ext cx="1" cy="1599620"/>
          </a:xfrm>
          <a:prstGeom prst="line">
            <a:avLst/>
          </a:prstGeom>
          <a:ln>
            <a:solidFill>
              <a:schemeClr val="accent2"/>
            </a:solidFill>
            <a:headEnd type="oval"/>
          </a:ln>
        </p:spPr>
        <p:txBody>
          <a:bodyPr lIns="22859" tIns="22859" rIns="22859" bIns="22859"/>
          <a:lstStyle/>
          <a:p>
            <a:pPr algn="ctr" defTabSz="412750" hangingPunct="0"/>
            <a:endParaRPr sz="2500" kern="0" dirty="0">
              <a:solidFill>
                <a:srgbClr val="000000"/>
              </a:solidFill>
              <a:latin typeface="Helvetica Light"/>
              <a:sym typeface="Helvetica Light"/>
            </a:endParaRPr>
          </a:p>
        </p:txBody>
      </p:sp>
      <p:sp>
        <p:nvSpPr>
          <p:cNvPr id="31" name="Shape 379">
            <a:extLst>
              <a:ext uri="{FF2B5EF4-FFF2-40B4-BE49-F238E27FC236}">
                <a16:creationId xmlns:a16="http://schemas.microsoft.com/office/drawing/2014/main" id="{3BAE1B92-F2D1-493C-B28A-9C32A01533AB}"/>
              </a:ext>
            </a:extLst>
          </p:cNvPr>
          <p:cNvSpPr/>
          <p:nvPr/>
        </p:nvSpPr>
        <p:spPr>
          <a:xfrm>
            <a:off x="3549499" y="3056536"/>
            <a:ext cx="190502" cy="190502"/>
          </a:xfrm>
          <a:prstGeom prst="ellipse">
            <a:avLst/>
          </a:prstGeom>
          <a:solidFill>
            <a:schemeClr val="accent2"/>
          </a:solidFill>
          <a:ln w="12700">
            <a:miter lim="400000"/>
          </a:ln>
        </p:spPr>
        <p:txBody>
          <a:bodyPr lIns="25400" tIns="25400" rIns="25400" bIns="25400" anchor="ctr"/>
          <a:lstStyle/>
          <a:p>
            <a:pPr algn="ctr" defTabSz="410765" hangingPunct="0">
              <a:defRPr sz="3200">
                <a:solidFill>
                  <a:srgbClr val="FFFFFF"/>
                </a:solidFill>
              </a:defRPr>
            </a:pPr>
            <a:endParaRPr sz="1600" kern="0" dirty="0">
              <a:solidFill>
                <a:srgbClr val="FFFFFF"/>
              </a:solidFill>
              <a:latin typeface="Helvetica Light"/>
              <a:sym typeface="Helvetica Light"/>
            </a:endParaRPr>
          </a:p>
        </p:txBody>
      </p:sp>
      <p:sp>
        <p:nvSpPr>
          <p:cNvPr id="32" name="Shape 380">
            <a:extLst>
              <a:ext uri="{FF2B5EF4-FFF2-40B4-BE49-F238E27FC236}">
                <a16:creationId xmlns:a16="http://schemas.microsoft.com/office/drawing/2014/main" id="{38271B29-0DB6-4D37-ADF1-05C136846A4B}"/>
              </a:ext>
            </a:extLst>
          </p:cNvPr>
          <p:cNvSpPr/>
          <p:nvPr/>
        </p:nvSpPr>
        <p:spPr>
          <a:xfrm flipV="1">
            <a:off x="6208246" y="3174922"/>
            <a:ext cx="1" cy="2193619"/>
          </a:xfrm>
          <a:prstGeom prst="line">
            <a:avLst/>
          </a:prstGeom>
          <a:ln>
            <a:solidFill>
              <a:schemeClr val="accent2"/>
            </a:solidFill>
            <a:headEnd type="oval"/>
          </a:ln>
        </p:spPr>
        <p:txBody>
          <a:bodyPr lIns="22859" tIns="22859" rIns="22859" bIns="22859"/>
          <a:lstStyle/>
          <a:p>
            <a:pPr algn="ctr" defTabSz="412750" hangingPunct="0"/>
            <a:endParaRPr sz="2500" kern="0" dirty="0">
              <a:solidFill>
                <a:srgbClr val="000000"/>
              </a:solidFill>
              <a:latin typeface="Helvetica Light"/>
              <a:sym typeface="Helvetica Light"/>
            </a:endParaRPr>
          </a:p>
        </p:txBody>
      </p:sp>
      <p:sp>
        <p:nvSpPr>
          <p:cNvPr id="33" name="Shape 381">
            <a:extLst>
              <a:ext uri="{FF2B5EF4-FFF2-40B4-BE49-F238E27FC236}">
                <a16:creationId xmlns:a16="http://schemas.microsoft.com/office/drawing/2014/main" id="{E54D4B0F-AF91-4155-91F6-2F5455C2A309}"/>
              </a:ext>
            </a:extLst>
          </p:cNvPr>
          <p:cNvSpPr/>
          <p:nvPr/>
        </p:nvSpPr>
        <p:spPr>
          <a:xfrm>
            <a:off x="6109186" y="3056536"/>
            <a:ext cx="190502" cy="190502"/>
          </a:xfrm>
          <a:prstGeom prst="ellipse">
            <a:avLst/>
          </a:prstGeom>
          <a:solidFill>
            <a:schemeClr val="accent2"/>
          </a:solidFill>
          <a:ln w="12700">
            <a:miter lim="400000"/>
          </a:ln>
        </p:spPr>
        <p:txBody>
          <a:bodyPr lIns="25400" tIns="25400" rIns="25400" bIns="25400" anchor="ctr"/>
          <a:lstStyle/>
          <a:p>
            <a:pPr algn="ctr" defTabSz="410765" hangingPunct="0">
              <a:defRPr sz="3200">
                <a:solidFill>
                  <a:srgbClr val="FFFFFF"/>
                </a:solidFill>
              </a:defRPr>
            </a:pPr>
            <a:endParaRPr sz="1600" kern="0" dirty="0">
              <a:solidFill>
                <a:srgbClr val="FFFFFF"/>
              </a:solidFill>
              <a:latin typeface="Helvetica Light"/>
              <a:sym typeface="Helvetica Light"/>
            </a:endParaRPr>
          </a:p>
        </p:txBody>
      </p:sp>
      <p:sp>
        <p:nvSpPr>
          <p:cNvPr id="34" name="Shape 382">
            <a:extLst>
              <a:ext uri="{FF2B5EF4-FFF2-40B4-BE49-F238E27FC236}">
                <a16:creationId xmlns:a16="http://schemas.microsoft.com/office/drawing/2014/main" id="{91AD0C9A-4681-4E1F-9AF2-BDA6BFAE0E30}"/>
              </a:ext>
            </a:extLst>
          </p:cNvPr>
          <p:cNvSpPr/>
          <p:nvPr/>
        </p:nvSpPr>
        <p:spPr>
          <a:xfrm flipV="1">
            <a:off x="7953054" y="3206672"/>
            <a:ext cx="1" cy="1663119"/>
          </a:xfrm>
          <a:prstGeom prst="line">
            <a:avLst/>
          </a:prstGeom>
          <a:ln>
            <a:solidFill>
              <a:schemeClr val="accent2"/>
            </a:solidFill>
            <a:headEnd type="oval"/>
          </a:ln>
        </p:spPr>
        <p:txBody>
          <a:bodyPr lIns="22859" tIns="22859" rIns="22859" bIns="22859"/>
          <a:lstStyle/>
          <a:p>
            <a:pPr algn="ctr" defTabSz="412750" hangingPunct="0"/>
            <a:endParaRPr sz="2500" kern="0" dirty="0">
              <a:solidFill>
                <a:srgbClr val="000000"/>
              </a:solidFill>
              <a:latin typeface="Helvetica Light"/>
              <a:sym typeface="Helvetica Light"/>
            </a:endParaRPr>
          </a:p>
        </p:txBody>
      </p:sp>
      <p:sp>
        <p:nvSpPr>
          <p:cNvPr id="35" name="Shape 383">
            <a:extLst>
              <a:ext uri="{FF2B5EF4-FFF2-40B4-BE49-F238E27FC236}">
                <a16:creationId xmlns:a16="http://schemas.microsoft.com/office/drawing/2014/main" id="{6AD0F3C1-1934-43DD-9A8A-5134899E255D}"/>
              </a:ext>
            </a:extLst>
          </p:cNvPr>
          <p:cNvSpPr/>
          <p:nvPr/>
        </p:nvSpPr>
        <p:spPr>
          <a:xfrm>
            <a:off x="7861075" y="3056536"/>
            <a:ext cx="190502" cy="190502"/>
          </a:xfrm>
          <a:prstGeom prst="ellipse">
            <a:avLst/>
          </a:prstGeom>
          <a:solidFill>
            <a:schemeClr val="accent2"/>
          </a:solidFill>
          <a:ln w="12700">
            <a:miter lim="400000"/>
          </a:ln>
        </p:spPr>
        <p:txBody>
          <a:bodyPr lIns="25400" tIns="25400" rIns="25400" bIns="25400" anchor="ctr"/>
          <a:lstStyle/>
          <a:p>
            <a:pPr algn="ctr" defTabSz="410765" hangingPunct="0">
              <a:defRPr sz="3200">
                <a:solidFill>
                  <a:srgbClr val="FFFFFF"/>
                </a:solidFill>
              </a:defRPr>
            </a:pPr>
            <a:endParaRPr sz="1600" kern="0" dirty="0">
              <a:solidFill>
                <a:srgbClr val="FFFFFF"/>
              </a:solidFill>
              <a:latin typeface="Helvetica Light"/>
              <a:sym typeface="Helvetica Light"/>
            </a:endParaRPr>
          </a:p>
        </p:txBody>
      </p:sp>
      <p:sp>
        <p:nvSpPr>
          <p:cNvPr id="36" name="Shape 384">
            <a:extLst>
              <a:ext uri="{FF2B5EF4-FFF2-40B4-BE49-F238E27FC236}">
                <a16:creationId xmlns:a16="http://schemas.microsoft.com/office/drawing/2014/main" id="{12686DA7-04D0-4EA1-B92B-57A4EFBF070E}"/>
              </a:ext>
            </a:extLst>
          </p:cNvPr>
          <p:cNvSpPr/>
          <p:nvPr/>
        </p:nvSpPr>
        <p:spPr>
          <a:xfrm>
            <a:off x="8741191" y="1532236"/>
            <a:ext cx="1" cy="1599620"/>
          </a:xfrm>
          <a:prstGeom prst="line">
            <a:avLst/>
          </a:prstGeom>
          <a:ln>
            <a:solidFill>
              <a:schemeClr val="accent2"/>
            </a:solidFill>
            <a:headEnd type="oval"/>
          </a:ln>
        </p:spPr>
        <p:txBody>
          <a:bodyPr lIns="22859" tIns="22859" rIns="22859" bIns="22859"/>
          <a:lstStyle/>
          <a:p>
            <a:pPr algn="ctr" defTabSz="412750" hangingPunct="0"/>
            <a:endParaRPr sz="2500" kern="0" dirty="0">
              <a:solidFill>
                <a:srgbClr val="000000"/>
              </a:solidFill>
              <a:latin typeface="Helvetica Light"/>
              <a:sym typeface="Helvetica Light"/>
            </a:endParaRPr>
          </a:p>
        </p:txBody>
      </p:sp>
      <p:sp>
        <p:nvSpPr>
          <p:cNvPr id="37" name="Shape 385">
            <a:extLst>
              <a:ext uri="{FF2B5EF4-FFF2-40B4-BE49-F238E27FC236}">
                <a16:creationId xmlns:a16="http://schemas.microsoft.com/office/drawing/2014/main" id="{2D2747A0-1132-44FD-96BF-6290C9490A9A}"/>
              </a:ext>
            </a:extLst>
          </p:cNvPr>
          <p:cNvSpPr/>
          <p:nvPr/>
        </p:nvSpPr>
        <p:spPr>
          <a:xfrm>
            <a:off x="8649595" y="3056536"/>
            <a:ext cx="190502" cy="190502"/>
          </a:xfrm>
          <a:prstGeom prst="ellipse">
            <a:avLst/>
          </a:prstGeom>
          <a:solidFill>
            <a:schemeClr val="accent2"/>
          </a:solidFill>
          <a:ln w="12700">
            <a:miter lim="400000"/>
          </a:ln>
        </p:spPr>
        <p:txBody>
          <a:bodyPr lIns="25400" tIns="25400" rIns="25400" bIns="25400" anchor="ctr"/>
          <a:lstStyle/>
          <a:p>
            <a:pPr algn="ctr" defTabSz="410765" hangingPunct="0">
              <a:defRPr sz="3200">
                <a:solidFill>
                  <a:srgbClr val="FFFFFF"/>
                </a:solidFill>
              </a:defRPr>
            </a:pPr>
            <a:endParaRPr sz="1600" kern="0" dirty="0">
              <a:solidFill>
                <a:srgbClr val="FFFFFF"/>
              </a:solidFill>
              <a:latin typeface="Helvetica Light"/>
              <a:sym typeface="Helvetica Light"/>
            </a:endParaRPr>
          </a:p>
        </p:txBody>
      </p:sp>
      <p:sp>
        <p:nvSpPr>
          <p:cNvPr id="38" name="Shape 386">
            <a:extLst>
              <a:ext uri="{FF2B5EF4-FFF2-40B4-BE49-F238E27FC236}">
                <a16:creationId xmlns:a16="http://schemas.microsoft.com/office/drawing/2014/main" id="{F4C9AA7B-8AA5-4F23-B154-FD9F1359EEAC}"/>
              </a:ext>
            </a:extLst>
          </p:cNvPr>
          <p:cNvSpPr/>
          <p:nvPr/>
        </p:nvSpPr>
        <p:spPr>
          <a:xfrm flipV="1">
            <a:off x="9574080" y="3213022"/>
            <a:ext cx="1" cy="1599619"/>
          </a:xfrm>
          <a:prstGeom prst="line">
            <a:avLst/>
          </a:prstGeom>
          <a:ln>
            <a:solidFill>
              <a:schemeClr val="accent2"/>
            </a:solidFill>
            <a:headEnd type="oval"/>
          </a:ln>
        </p:spPr>
        <p:txBody>
          <a:bodyPr lIns="22859" tIns="22859" rIns="22859" bIns="22859"/>
          <a:lstStyle/>
          <a:p>
            <a:pPr algn="ctr" defTabSz="412750" hangingPunct="0"/>
            <a:endParaRPr sz="2500" kern="0" dirty="0">
              <a:solidFill>
                <a:srgbClr val="000000"/>
              </a:solidFill>
              <a:latin typeface="Helvetica Light"/>
              <a:sym typeface="Helvetica Light"/>
            </a:endParaRPr>
          </a:p>
        </p:txBody>
      </p:sp>
      <p:sp>
        <p:nvSpPr>
          <p:cNvPr id="39" name="Shape 387">
            <a:extLst>
              <a:ext uri="{FF2B5EF4-FFF2-40B4-BE49-F238E27FC236}">
                <a16:creationId xmlns:a16="http://schemas.microsoft.com/office/drawing/2014/main" id="{22005363-F4DD-4B47-A7AA-1C85C4CC30F8}"/>
              </a:ext>
            </a:extLst>
          </p:cNvPr>
          <p:cNvSpPr/>
          <p:nvPr/>
        </p:nvSpPr>
        <p:spPr>
          <a:xfrm>
            <a:off x="9478306" y="3056536"/>
            <a:ext cx="190502" cy="190502"/>
          </a:xfrm>
          <a:prstGeom prst="ellipse">
            <a:avLst/>
          </a:prstGeom>
          <a:solidFill>
            <a:schemeClr val="accent2"/>
          </a:solidFill>
          <a:ln w="12700">
            <a:miter lim="400000"/>
          </a:ln>
        </p:spPr>
        <p:txBody>
          <a:bodyPr lIns="25400" tIns="25400" rIns="25400" bIns="25400" anchor="ctr"/>
          <a:lstStyle/>
          <a:p>
            <a:pPr algn="ctr" defTabSz="410765" hangingPunct="0">
              <a:defRPr sz="3200">
                <a:solidFill>
                  <a:srgbClr val="FFFFFF"/>
                </a:solidFill>
              </a:defRPr>
            </a:pPr>
            <a:endParaRPr sz="1600" kern="0" dirty="0">
              <a:solidFill>
                <a:srgbClr val="FFFFFF"/>
              </a:solidFill>
              <a:latin typeface="Helvetica Light"/>
              <a:sym typeface="Helvetica Light"/>
            </a:endParaRPr>
          </a:p>
        </p:txBody>
      </p:sp>
      <p:sp>
        <p:nvSpPr>
          <p:cNvPr id="40" name="Shape 388">
            <a:extLst>
              <a:ext uri="{FF2B5EF4-FFF2-40B4-BE49-F238E27FC236}">
                <a16:creationId xmlns:a16="http://schemas.microsoft.com/office/drawing/2014/main" id="{35CC6C69-BB07-40F4-B607-93055E7C0F7F}"/>
              </a:ext>
            </a:extLst>
          </p:cNvPr>
          <p:cNvSpPr/>
          <p:nvPr/>
        </p:nvSpPr>
        <p:spPr>
          <a:xfrm>
            <a:off x="1937611" y="1344490"/>
            <a:ext cx="1904168" cy="398377"/>
          </a:xfrm>
          <a:prstGeom prst="rect">
            <a:avLst/>
          </a:prstGeom>
          <a:ln w="12700">
            <a:miter lim="400000"/>
          </a:ln>
          <a:extLst>
            <a:ext uri="{C572A759-6A51-4108-AA02-DFA0A04FC94B}">
              <ma14:wrappingTextBoxFlag xmlns:ma14="http://schemas.microsoft.com/office/mac/drawingml/2011/main" xmlns="" val="1"/>
            </a:ext>
          </a:extLst>
        </p:spPr>
        <p:txBody>
          <a:bodyPr lIns="35718" tIns="35718" rIns="35718" bIns="35718" anchor="ctr">
            <a:spAutoFit/>
          </a:bodyPr>
          <a:lstStyle/>
          <a:p>
            <a:pPr defTabSz="410765" hangingPunct="0">
              <a:lnSpc>
                <a:spcPct val="80000"/>
              </a:lnSpc>
              <a:defRPr sz="2800" cap="all" spc="-83">
                <a:latin typeface="Graphik Semibold"/>
                <a:ea typeface="Graphik Semibold"/>
                <a:cs typeface="Graphik Semibold"/>
                <a:sym typeface="Graphik Semibold"/>
              </a:defRPr>
            </a:pPr>
            <a:r>
              <a:rPr sz="1400" kern="0" cap="all" spc="-42" dirty="0">
                <a:solidFill>
                  <a:srgbClr val="000000"/>
                </a:solidFill>
                <a:latin typeface="Graphik Semibold"/>
                <a:sym typeface="Graphik Semibold"/>
              </a:rPr>
              <a:t>1988</a:t>
            </a:r>
            <a:endParaRPr sz="1000" kern="0" cap="all" spc="-30" dirty="0">
              <a:solidFill>
                <a:srgbClr val="000000"/>
              </a:solidFill>
              <a:latin typeface="Graphik Semibold"/>
              <a:sym typeface="Graphik Semibold"/>
            </a:endParaRPr>
          </a:p>
          <a:p>
            <a:pPr defTabSz="228600" hangingPunct="0">
              <a:defRPr sz="2000">
                <a:latin typeface="Graphik Regular"/>
                <a:ea typeface="Graphik Regular"/>
                <a:cs typeface="Graphik Regular"/>
                <a:sym typeface="Graphik Regular"/>
              </a:defRPr>
            </a:pPr>
            <a:r>
              <a:rPr sz="1000" kern="0" dirty="0">
                <a:solidFill>
                  <a:srgbClr val="000000"/>
                </a:solidFill>
                <a:latin typeface="Graphik Regular"/>
                <a:sym typeface="Graphik Regular"/>
              </a:rPr>
              <a:t>JABBERWACKY</a:t>
            </a:r>
          </a:p>
        </p:txBody>
      </p:sp>
      <p:sp>
        <p:nvSpPr>
          <p:cNvPr id="41" name="Shape 389">
            <a:extLst>
              <a:ext uri="{FF2B5EF4-FFF2-40B4-BE49-F238E27FC236}">
                <a16:creationId xmlns:a16="http://schemas.microsoft.com/office/drawing/2014/main" id="{EAB2C909-643F-4DDA-82CE-4843E255335B}"/>
              </a:ext>
            </a:extLst>
          </p:cNvPr>
          <p:cNvSpPr/>
          <p:nvPr/>
        </p:nvSpPr>
        <p:spPr>
          <a:xfrm>
            <a:off x="1927525" y="1761336"/>
            <a:ext cx="1384714" cy="701731"/>
          </a:xfrm>
          <a:prstGeom prst="rect">
            <a:avLst/>
          </a:prstGeom>
          <a:ln w="12700">
            <a:miter lim="400000"/>
          </a:ln>
          <a:extLst>
            <a:ext uri="{C572A759-6A51-4108-AA02-DFA0A04FC94B}">
              <ma14:wrappingTextBoxFlag xmlns:ma14="http://schemas.microsoft.com/office/mac/drawingml/2011/main" xmlns="" val="1"/>
            </a:ext>
          </a:extLst>
        </p:spPr>
        <p:txBody>
          <a:bodyPr lIns="22860" rIns="22860">
            <a:spAutoFit/>
          </a:bodyPr>
          <a:lstStyle/>
          <a:p>
            <a:pPr defTabSz="412750" hangingPunct="0">
              <a:lnSpc>
                <a:spcPct val="90000"/>
              </a:lnSpc>
              <a:defRPr sz="2200">
                <a:solidFill>
                  <a:srgbClr val="53585F"/>
                </a:solidFill>
                <a:latin typeface="Graphik Regular"/>
                <a:ea typeface="Graphik Regular"/>
                <a:cs typeface="Graphik Regular"/>
                <a:sym typeface="Graphik Regular"/>
              </a:defRPr>
            </a:pPr>
            <a:r>
              <a:rPr sz="1100" kern="0" dirty="0">
                <a:solidFill>
                  <a:srgbClr val="53585F"/>
                </a:solidFill>
                <a:latin typeface="Graphik Regular"/>
                <a:sym typeface="Graphik Regular"/>
              </a:rPr>
              <a:t>One of the earliest attempts </a:t>
            </a:r>
            <a:r>
              <a:rPr sz="1100" kern="0" dirty="0">
                <a:solidFill>
                  <a:srgbClr val="53585F"/>
                </a:solidFill>
                <a:latin typeface="Graphik Bold"/>
                <a:ea typeface="Graphik Bold"/>
                <a:cs typeface="Graphik Bold"/>
                <a:sym typeface="Graphik Bold"/>
              </a:rPr>
              <a:t>AI</a:t>
            </a:r>
            <a:r>
              <a:rPr sz="1100" kern="0" dirty="0">
                <a:solidFill>
                  <a:srgbClr val="53585F"/>
                </a:solidFill>
                <a:latin typeface="Graphik Regular"/>
                <a:sym typeface="Graphik Regular"/>
              </a:rPr>
              <a:t> through human interaction</a:t>
            </a:r>
          </a:p>
        </p:txBody>
      </p:sp>
      <p:sp>
        <p:nvSpPr>
          <p:cNvPr id="42" name="Shape 390">
            <a:extLst>
              <a:ext uri="{FF2B5EF4-FFF2-40B4-BE49-F238E27FC236}">
                <a16:creationId xmlns:a16="http://schemas.microsoft.com/office/drawing/2014/main" id="{4B97FE35-6B28-4573-BC54-0FA4DCE9C374}"/>
              </a:ext>
            </a:extLst>
          </p:cNvPr>
          <p:cNvSpPr/>
          <p:nvPr/>
        </p:nvSpPr>
        <p:spPr>
          <a:xfrm>
            <a:off x="3721961" y="1344490"/>
            <a:ext cx="1904168" cy="398377"/>
          </a:xfrm>
          <a:prstGeom prst="rect">
            <a:avLst/>
          </a:prstGeom>
          <a:ln w="12700">
            <a:miter lim="400000"/>
          </a:ln>
          <a:extLst>
            <a:ext uri="{C572A759-6A51-4108-AA02-DFA0A04FC94B}">
              <ma14:wrappingTextBoxFlag xmlns:ma14="http://schemas.microsoft.com/office/mac/drawingml/2011/main" xmlns="" val="1"/>
            </a:ext>
          </a:extLst>
        </p:spPr>
        <p:txBody>
          <a:bodyPr lIns="35718" tIns="35718" rIns="35718" bIns="35718" anchor="ctr">
            <a:spAutoFit/>
          </a:bodyPr>
          <a:lstStyle/>
          <a:p>
            <a:pPr defTabSz="410765" hangingPunct="0">
              <a:lnSpc>
                <a:spcPct val="80000"/>
              </a:lnSpc>
              <a:defRPr sz="2800" cap="all" spc="-83">
                <a:latin typeface="Graphik Semibold"/>
                <a:ea typeface="Graphik Semibold"/>
                <a:cs typeface="Graphik Semibold"/>
                <a:sym typeface="Graphik Semibold"/>
              </a:defRPr>
            </a:pPr>
            <a:r>
              <a:rPr sz="1400" kern="0" cap="all" spc="-42" dirty="0">
                <a:solidFill>
                  <a:srgbClr val="000000"/>
                </a:solidFill>
                <a:latin typeface="Graphik Semibold"/>
                <a:sym typeface="Graphik Semibold"/>
              </a:rPr>
              <a:t>1995</a:t>
            </a:r>
            <a:endParaRPr sz="1000" kern="0" cap="all" spc="-30" dirty="0">
              <a:solidFill>
                <a:srgbClr val="000000"/>
              </a:solidFill>
              <a:latin typeface="Graphik Semibold"/>
              <a:sym typeface="Graphik Semibold"/>
            </a:endParaRPr>
          </a:p>
          <a:p>
            <a:pPr defTabSz="228600" hangingPunct="0">
              <a:defRPr sz="2000">
                <a:latin typeface="Graphik Regular"/>
                <a:ea typeface="Graphik Regular"/>
                <a:cs typeface="Graphik Regular"/>
                <a:sym typeface="Graphik Regular"/>
              </a:defRPr>
            </a:pPr>
            <a:r>
              <a:rPr sz="1000" kern="0" dirty="0">
                <a:solidFill>
                  <a:srgbClr val="000000"/>
                </a:solidFill>
                <a:latin typeface="Graphik Regular"/>
                <a:sym typeface="Graphik Regular"/>
              </a:rPr>
              <a:t>A.L.I.C.E.</a:t>
            </a:r>
          </a:p>
        </p:txBody>
      </p:sp>
      <p:sp>
        <p:nvSpPr>
          <p:cNvPr id="43" name="Shape 391">
            <a:extLst>
              <a:ext uri="{FF2B5EF4-FFF2-40B4-BE49-F238E27FC236}">
                <a16:creationId xmlns:a16="http://schemas.microsoft.com/office/drawing/2014/main" id="{4B95A7CE-AF36-43EE-B140-573799595F92}"/>
              </a:ext>
            </a:extLst>
          </p:cNvPr>
          <p:cNvSpPr/>
          <p:nvPr/>
        </p:nvSpPr>
        <p:spPr>
          <a:xfrm>
            <a:off x="3711875" y="1761336"/>
            <a:ext cx="1384714" cy="854080"/>
          </a:xfrm>
          <a:prstGeom prst="rect">
            <a:avLst/>
          </a:prstGeom>
          <a:ln w="12700">
            <a:miter lim="400000"/>
          </a:ln>
          <a:extLst>
            <a:ext uri="{C572A759-6A51-4108-AA02-DFA0A04FC94B}">
              <ma14:wrappingTextBoxFlag xmlns:ma14="http://schemas.microsoft.com/office/mac/drawingml/2011/main" xmlns="" val="1"/>
            </a:ext>
          </a:extLst>
        </p:spPr>
        <p:txBody>
          <a:bodyPr lIns="22860" rIns="22860">
            <a:spAutoFit/>
          </a:bodyPr>
          <a:lstStyle/>
          <a:p>
            <a:pPr defTabSz="412750" hangingPunct="0">
              <a:lnSpc>
                <a:spcPct val="90000"/>
              </a:lnSpc>
              <a:defRPr sz="2200">
                <a:solidFill>
                  <a:srgbClr val="53585F"/>
                </a:solidFill>
                <a:latin typeface="Graphik Regular"/>
                <a:ea typeface="Graphik Regular"/>
                <a:cs typeface="Graphik Regular"/>
                <a:sym typeface="Graphik Regular"/>
              </a:defRPr>
            </a:pPr>
            <a:r>
              <a:rPr sz="1100" kern="0" dirty="0">
                <a:solidFill>
                  <a:srgbClr val="53585F"/>
                </a:solidFill>
                <a:latin typeface="Graphik Regular"/>
                <a:sym typeface="Graphik Regular"/>
              </a:rPr>
              <a:t>Artificial Linguistic Internet Computer Entity natural language processing.</a:t>
            </a:r>
            <a:endParaRPr sz="1200" kern="0" dirty="0">
              <a:solidFill>
                <a:srgbClr val="53585F"/>
              </a:solidFill>
              <a:latin typeface="Graphik Regular"/>
              <a:sym typeface="Graphik Regular"/>
            </a:endParaRPr>
          </a:p>
        </p:txBody>
      </p:sp>
      <p:sp>
        <p:nvSpPr>
          <p:cNvPr id="44" name="Shape 392">
            <a:extLst>
              <a:ext uri="{FF2B5EF4-FFF2-40B4-BE49-F238E27FC236}">
                <a16:creationId xmlns:a16="http://schemas.microsoft.com/office/drawing/2014/main" id="{77E9C642-231E-4C0B-AC19-F40BB339BB08}"/>
              </a:ext>
            </a:extLst>
          </p:cNvPr>
          <p:cNvSpPr/>
          <p:nvPr/>
        </p:nvSpPr>
        <p:spPr>
          <a:xfrm>
            <a:off x="5442811" y="1344490"/>
            <a:ext cx="1041814" cy="398377"/>
          </a:xfrm>
          <a:prstGeom prst="rect">
            <a:avLst/>
          </a:prstGeom>
          <a:ln w="12700">
            <a:miter lim="400000"/>
          </a:ln>
          <a:extLst>
            <a:ext uri="{C572A759-6A51-4108-AA02-DFA0A04FC94B}">
              <ma14:wrappingTextBoxFlag xmlns:ma14="http://schemas.microsoft.com/office/mac/drawingml/2011/main" xmlns="" val="1"/>
            </a:ext>
          </a:extLst>
        </p:spPr>
        <p:txBody>
          <a:bodyPr lIns="35718" tIns="35718" rIns="35718" bIns="35718" anchor="ctr">
            <a:spAutoFit/>
          </a:bodyPr>
          <a:lstStyle/>
          <a:p>
            <a:pPr defTabSz="410765" hangingPunct="0">
              <a:lnSpc>
                <a:spcPct val="80000"/>
              </a:lnSpc>
              <a:defRPr sz="2800" cap="all" spc="-83">
                <a:latin typeface="Graphik Semibold"/>
                <a:ea typeface="Graphik Semibold"/>
                <a:cs typeface="Graphik Semibold"/>
                <a:sym typeface="Graphik Semibold"/>
              </a:defRPr>
            </a:pPr>
            <a:r>
              <a:rPr sz="1400" kern="0" cap="all" spc="-42" dirty="0">
                <a:solidFill>
                  <a:srgbClr val="000000"/>
                </a:solidFill>
                <a:latin typeface="Graphik Semibold"/>
                <a:sym typeface="Graphik Semibold"/>
              </a:rPr>
              <a:t>2006</a:t>
            </a:r>
            <a:endParaRPr sz="1000" kern="0" cap="all" spc="-30" dirty="0">
              <a:solidFill>
                <a:srgbClr val="000000"/>
              </a:solidFill>
              <a:latin typeface="Graphik Semibold"/>
              <a:sym typeface="Graphik Semibold"/>
            </a:endParaRPr>
          </a:p>
          <a:p>
            <a:pPr defTabSz="228600" hangingPunct="0">
              <a:defRPr sz="2000">
                <a:latin typeface="Graphik Regular"/>
                <a:ea typeface="Graphik Regular"/>
                <a:cs typeface="Graphik Regular"/>
                <a:sym typeface="Graphik Regular"/>
              </a:defRPr>
            </a:pPr>
            <a:r>
              <a:rPr sz="1000" kern="0" dirty="0">
                <a:solidFill>
                  <a:srgbClr val="000000"/>
                </a:solidFill>
                <a:latin typeface="Graphik Regular"/>
                <a:sym typeface="Graphik Regular"/>
              </a:rPr>
              <a:t>IBM’S WATSON</a:t>
            </a:r>
          </a:p>
        </p:txBody>
      </p:sp>
      <p:sp>
        <p:nvSpPr>
          <p:cNvPr id="45" name="Shape 393">
            <a:extLst>
              <a:ext uri="{FF2B5EF4-FFF2-40B4-BE49-F238E27FC236}">
                <a16:creationId xmlns:a16="http://schemas.microsoft.com/office/drawing/2014/main" id="{4FABD1E9-21C3-4AEF-BFE5-158905698BC8}"/>
              </a:ext>
            </a:extLst>
          </p:cNvPr>
          <p:cNvSpPr/>
          <p:nvPr/>
        </p:nvSpPr>
        <p:spPr>
          <a:xfrm>
            <a:off x="5432725" y="1761336"/>
            <a:ext cx="1384714" cy="701731"/>
          </a:xfrm>
          <a:prstGeom prst="rect">
            <a:avLst/>
          </a:prstGeom>
          <a:ln w="12700">
            <a:miter lim="400000"/>
          </a:ln>
          <a:extLst>
            <a:ext uri="{C572A759-6A51-4108-AA02-DFA0A04FC94B}">
              <ma14:wrappingTextBoxFlag xmlns:ma14="http://schemas.microsoft.com/office/mac/drawingml/2011/main" xmlns="" val="1"/>
            </a:ext>
          </a:extLst>
        </p:spPr>
        <p:txBody>
          <a:bodyPr lIns="22860" rIns="22860">
            <a:spAutoFit/>
          </a:bodyPr>
          <a:lstStyle/>
          <a:p>
            <a:pPr defTabSz="412750" hangingPunct="0">
              <a:lnSpc>
                <a:spcPct val="90000"/>
              </a:lnSpc>
              <a:defRPr sz="2200">
                <a:solidFill>
                  <a:srgbClr val="53585F"/>
                </a:solidFill>
                <a:latin typeface="Graphik Regular"/>
                <a:ea typeface="Graphik Regular"/>
                <a:cs typeface="Graphik Regular"/>
                <a:sym typeface="Graphik Regular"/>
              </a:defRPr>
            </a:pPr>
            <a:r>
              <a:rPr sz="1100" kern="0" dirty="0">
                <a:solidFill>
                  <a:srgbClr val="53585F"/>
                </a:solidFill>
                <a:latin typeface="Graphik Regular"/>
                <a:sym typeface="Graphik Regular"/>
              </a:rPr>
              <a:t>Natural language and </a:t>
            </a:r>
            <a:r>
              <a:rPr sz="1100" kern="0" dirty="0">
                <a:solidFill>
                  <a:srgbClr val="53585F"/>
                </a:solidFill>
                <a:latin typeface="Graphik Bold"/>
                <a:ea typeface="Graphik Bold"/>
                <a:cs typeface="Graphik Bold"/>
                <a:sym typeface="Graphik Bold"/>
              </a:rPr>
              <a:t>machine learning</a:t>
            </a:r>
            <a:r>
              <a:rPr sz="1100" kern="0" dirty="0">
                <a:solidFill>
                  <a:srgbClr val="53585F"/>
                </a:solidFill>
                <a:latin typeface="Graphik Regular"/>
                <a:sym typeface="Graphik Regular"/>
              </a:rPr>
              <a:t> to process data</a:t>
            </a:r>
          </a:p>
        </p:txBody>
      </p:sp>
      <p:sp>
        <p:nvSpPr>
          <p:cNvPr id="46" name="Shape 394">
            <a:extLst>
              <a:ext uri="{FF2B5EF4-FFF2-40B4-BE49-F238E27FC236}">
                <a16:creationId xmlns:a16="http://schemas.microsoft.com/office/drawing/2014/main" id="{B2C109C5-965E-444D-BB2D-27DCCACDB6B1}"/>
              </a:ext>
            </a:extLst>
          </p:cNvPr>
          <p:cNvSpPr/>
          <p:nvPr/>
        </p:nvSpPr>
        <p:spPr>
          <a:xfrm>
            <a:off x="7325025" y="1344490"/>
            <a:ext cx="1904168" cy="398377"/>
          </a:xfrm>
          <a:prstGeom prst="rect">
            <a:avLst/>
          </a:prstGeom>
          <a:ln w="12700">
            <a:miter lim="400000"/>
          </a:ln>
          <a:extLst>
            <a:ext uri="{C572A759-6A51-4108-AA02-DFA0A04FC94B}">
              <ma14:wrappingTextBoxFlag xmlns:ma14="http://schemas.microsoft.com/office/mac/drawingml/2011/main" xmlns="" val="1"/>
            </a:ext>
          </a:extLst>
        </p:spPr>
        <p:txBody>
          <a:bodyPr lIns="35718" tIns="35718" rIns="35718" bIns="35718" anchor="ctr">
            <a:spAutoFit/>
          </a:bodyPr>
          <a:lstStyle/>
          <a:p>
            <a:pPr defTabSz="410765" hangingPunct="0">
              <a:lnSpc>
                <a:spcPct val="80000"/>
              </a:lnSpc>
              <a:defRPr sz="2800" cap="all" spc="-83">
                <a:latin typeface="Graphik Semibold"/>
                <a:ea typeface="Graphik Semibold"/>
                <a:cs typeface="Graphik Semibold"/>
                <a:sym typeface="Graphik Semibold"/>
              </a:defRPr>
            </a:pPr>
            <a:r>
              <a:rPr sz="1400" kern="0" cap="all" spc="-42" dirty="0">
                <a:solidFill>
                  <a:srgbClr val="000000"/>
                </a:solidFill>
                <a:latin typeface="Graphik Semibold"/>
                <a:sym typeface="Graphik Semibold"/>
              </a:rPr>
              <a:t>2012</a:t>
            </a:r>
            <a:endParaRPr sz="1000" kern="0" cap="all" spc="-30" dirty="0">
              <a:solidFill>
                <a:srgbClr val="000000"/>
              </a:solidFill>
              <a:latin typeface="Graphik Semibold"/>
              <a:sym typeface="Graphik Semibold"/>
            </a:endParaRPr>
          </a:p>
          <a:p>
            <a:pPr defTabSz="228600" hangingPunct="0">
              <a:defRPr sz="2000">
                <a:latin typeface="Graphik Regular"/>
                <a:ea typeface="Graphik Regular"/>
                <a:cs typeface="Graphik Regular"/>
                <a:sym typeface="Graphik Regular"/>
              </a:defRPr>
            </a:pPr>
            <a:r>
              <a:rPr sz="1000" kern="0" dirty="0">
                <a:solidFill>
                  <a:srgbClr val="000000"/>
                </a:solidFill>
                <a:latin typeface="Graphik Regular"/>
                <a:sym typeface="Graphik Regular"/>
              </a:rPr>
              <a:t>GOOGLE NOW</a:t>
            </a:r>
          </a:p>
        </p:txBody>
      </p:sp>
      <p:sp>
        <p:nvSpPr>
          <p:cNvPr id="47" name="Shape 395">
            <a:extLst>
              <a:ext uri="{FF2B5EF4-FFF2-40B4-BE49-F238E27FC236}">
                <a16:creationId xmlns:a16="http://schemas.microsoft.com/office/drawing/2014/main" id="{951F0344-F804-4835-88B5-9E520259EC40}"/>
              </a:ext>
            </a:extLst>
          </p:cNvPr>
          <p:cNvSpPr/>
          <p:nvPr/>
        </p:nvSpPr>
        <p:spPr>
          <a:xfrm>
            <a:off x="7298131" y="1761336"/>
            <a:ext cx="1384714" cy="938719"/>
          </a:xfrm>
          <a:prstGeom prst="rect">
            <a:avLst/>
          </a:prstGeom>
          <a:ln w="12700">
            <a:miter lim="400000"/>
          </a:ln>
          <a:extLst>
            <a:ext uri="{C572A759-6A51-4108-AA02-DFA0A04FC94B}">
              <ma14:wrappingTextBoxFlag xmlns:ma14="http://schemas.microsoft.com/office/mac/drawingml/2011/main" xmlns="" val="1"/>
            </a:ext>
          </a:extLst>
        </p:spPr>
        <p:txBody>
          <a:bodyPr lIns="22860" rIns="22860">
            <a:spAutoFit/>
          </a:bodyPr>
          <a:lstStyle/>
          <a:p>
            <a:pPr defTabSz="228600" hangingPunct="0">
              <a:defRPr sz="2200">
                <a:solidFill>
                  <a:srgbClr val="53585F"/>
                </a:solidFill>
                <a:latin typeface="Graphik Regular"/>
                <a:ea typeface="Graphik Regular"/>
                <a:cs typeface="Graphik Regular"/>
                <a:sym typeface="Graphik Regular"/>
              </a:defRPr>
            </a:pPr>
            <a:r>
              <a:rPr sz="1100" kern="0" dirty="0">
                <a:solidFill>
                  <a:srgbClr val="53585F"/>
                </a:solidFill>
                <a:latin typeface="Graphik Bold"/>
                <a:ea typeface="Graphik Bold"/>
                <a:cs typeface="Graphik Bold"/>
                <a:sym typeface="Graphik Bold"/>
              </a:rPr>
              <a:t>Natural language </a:t>
            </a:r>
            <a:r>
              <a:rPr sz="1100" kern="0" dirty="0">
                <a:solidFill>
                  <a:srgbClr val="53585F"/>
                </a:solidFill>
                <a:latin typeface="Graphik Regular"/>
                <a:sym typeface="Graphik Regular"/>
              </a:rPr>
              <a:t>user interface to answer questions and perform </a:t>
            </a:r>
            <a:r>
              <a:rPr sz="1100" kern="0" dirty="0">
                <a:solidFill>
                  <a:srgbClr val="53585F"/>
                </a:solidFill>
                <a:latin typeface="Graphik Bold"/>
                <a:ea typeface="Graphik Bold"/>
                <a:cs typeface="Graphik Bold"/>
                <a:sym typeface="Graphik Bold"/>
              </a:rPr>
              <a:t>actions</a:t>
            </a:r>
          </a:p>
        </p:txBody>
      </p:sp>
      <p:sp>
        <p:nvSpPr>
          <p:cNvPr id="48" name="Shape 396">
            <a:extLst>
              <a:ext uri="{FF2B5EF4-FFF2-40B4-BE49-F238E27FC236}">
                <a16:creationId xmlns:a16="http://schemas.microsoft.com/office/drawing/2014/main" id="{8E438F63-92F9-4110-9D1E-CBE7014944FA}"/>
              </a:ext>
            </a:extLst>
          </p:cNvPr>
          <p:cNvSpPr/>
          <p:nvPr/>
        </p:nvSpPr>
        <p:spPr>
          <a:xfrm>
            <a:off x="10328691" y="1532236"/>
            <a:ext cx="1" cy="1599620"/>
          </a:xfrm>
          <a:prstGeom prst="line">
            <a:avLst/>
          </a:prstGeom>
          <a:ln>
            <a:solidFill>
              <a:schemeClr val="accent2"/>
            </a:solidFill>
            <a:headEnd type="oval"/>
          </a:ln>
        </p:spPr>
        <p:txBody>
          <a:bodyPr lIns="22859" tIns="22859" rIns="22859" bIns="22859"/>
          <a:lstStyle/>
          <a:p>
            <a:pPr algn="ctr" defTabSz="412750" hangingPunct="0"/>
            <a:endParaRPr sz="2500" kern="0" dirty="0">
              <a:solidFill>
                <a:srgbClr val="000000"/>
              </a:solidFill>
              <a:latin typeface="Helvetica Light"/>
              <a:sym typeface="Helvetica Light"/>
            </a:endParaRPr>
          </a:p>
        </p:txBody>
      </p:sp>
      <p:sp>
        <p:nvSpPr>
          <p:cNvPr id="49" name="Shape 397">
            <a:extLst>
              <a:ext uri="{FF2B5EF4-FFF2-40B4-BE49-F238E27FC236}">
                <a16:creationId xmlns:a16="http://schemas.microsoft.com/office/drawing/2014/main" id="{002BCDA9-5497-43C1-B23C-3B950AC43D17}"/>
              </a:ext>
            </a:extLst>
          </p:cNvPr>
          <p:cNvSpPr/>
          <p:nvPr/>
        </p:nvSpPr>
        <p:spPr>
          <a:xfrm>
            <a:off x="10237095" y="3056536"/>
            <a:ext cx="190502" cy="190502"/>
          </a:xfrm>
          <a:prstGeom prst="ellipse">
            <a:avLst/>
          </a:prstGeom>
          <a:solidFill>
            <a:schemeClr val="accent2"/>
          </a:solidFill>
          <a:ln w="12700">
            <a:miter lim="400000"/>
          </a:ln>
        </p:spPr>
        <p:txBody>
          <a:bodyPr lIns="25400" tIns="25400" rIns="25400" bIns="25400" anchor="ctr"/>
          <a:lstStyle/>
          <a:p>
            <a:pPr algn="ctr" defTabSz="410765" hangingPunct="0">
              <a:defRPr sz="3200">
                <a:solidFill>
                  <a:srgbClr val="FFFFFF"/>
                </a:solidFill>
              </a:defRPr>
            </a:pPr>
            <a:endParaRPr sz="1600" kern="0" dirty="0">
              <a:solidFill>
                <a:srgbClr val="FFFFFF"/>
              </a:solidFill>
              <a:latin typeface="Helvetica Light"/>
              <a:sym typeface="Helvetica Light"/>
            </a:endParaRPr>
          </a:p>
        </p:txBody>
      </p:sp>
      <p:sp>
        <p:nvSpPr>
          <p:cNvPr id="50" name="Shape 398">
            <a:extLst>
              <a:ext uri="{FF2B5EF4-FFF2-40B4-BE49-F238E27FC236}">
                <a16:creationId xmlns:a16="http://schemas.microsoft.com/office/drawing/2014/main" id="{88272F65-1F70-45FE-9970-48EB518B0FED}"/>
              </a:ext>
            </a:extLst>
          </p:cNvPr>
          <p:cNvSpPr/>
          <p:nvPr/>
        </p:nvSpPr>
        <p:spPr>
          <a:xfrm>
            <a:off x="8859111" y="1344490"/>
            <a:ext cx="1904168" cy="398377"/>
          </a:xfrm>
          <a:prstGeom prst="rect">
            <a:avLst/>
          </a:prstGeom>
          <a:ln w="12700">
            <a:miter lim="400000"/>
          </a:ln>
          <a:extLst>
            <a:ext uri="{C572A759-6A51-4108-AA02-DFA0A04FC94B}">
              <ma14:wrappingTextBoxFlag xmlns:ma14="http://schemas.microsoft.com/office/mac/drawingml/2011/main" xmlns="" val="1"/>
            </a:ext>
          </a:extLst>
        </p:spPr>
        <p:txBody>
          <a:bodyPr lIns="35718" tIns="35718" rIns="35718" bIns="35718" anchor="ctr">
            <a:spAutoFit/>
          </a:bodyPr>
          <a:lstStyle/>
          <a:p>
            <a:pPr defTabSz="410765" hangingPunct="0">
              <a:lnSpc>
                <a:spcPct val="80000"/>
              </a:lnSpc>
              <a:defRPr sz="2800" cap="all" spc="-83">
                <a:latin typeface="Graphik Semibold"/>
                <a:ea typeface="Graphik Semibold"/>
                <a:cs typeface="Graphik Semibold"/>
                <a:sym typeface="Graphik Semibold"/>
              </a:defRPr>
            </a:pPr>
            <a:r>
              <a:rPr sz="1400" kern="0" cap="all" spc="-42" dirty="0">
                <a:solidFill>
                  <a:srgbClr val="000000"/>
                </a:solidFill>
                <a:latin typeface="Graphik Semibold"/>
                <a:sym typeface="Graphik Semibold"/>
              </a:rPr>
              <a:t>2015</a:t>
            </a:r>
            <a:endParaRPr sz="1000" kern="0" cap="all" spc="-30" dirty="0">
              <a:solidFill>
                <a:srgbClr val="000000"/>
              </a:solidFill>
              <a:latin typeface="Graphik Semibold"/>
              <a:sym typeface="Graphik Semibold"/>
            </a:endParaRPr>
          </a:p>
          <a:p>
            <a:pPr defTabSz="228600" hangingPunct="0">
              <a:defRPr sz="2000">
                <a:latin typeface="Graphik Regular"/>
                <a:ea typeface="Graphik Regular"/>
                <a:cs typeface="Graphik Regular"/>
                <a:sym typeface="Graphik Regular"/>
              </a:defRPr>
            </a:pPr>
            <a:r>
              <a:rPr sz="1000" kern="0" dirty="0">
                <a:solidFill>
                  <a:srgbClr val="000000"/>
                </a:solidFill>
                <a:latin typeface="Graphik Regular"/>
                <a:sym typeface="Graphik Regular"/>
              </a:rPr>
              <a:t>CORTANA</a:t>
            </a:r>
          </a:p>
        </p:txBody>
      </p:sp>
      <p:sp>
        <p:nvSpPr>
          <p:cNvPr id="51" name="Shape 399">
            <a:extLst>
              <a:ext uri="{FF2B5EF4-FFF2-40B4-BE49-F238E27FC236}">
                <a16:creationId xmlns:a16="http://schemas.microsoft.com/office/drawing/2014/main" id="{CBFB8299-6F29-4D1E-98D1-04160A9BC54A}"/>
              </a:ext>
            </a:extLst>
          </p:cNvPr>
          <p:cNvSpPr/>
          <p:nvPr/>
        </p:nvSpPr>
        <p:spPr>
          <a:xfrm>
            <a:off x="8849025" y="1761336"/>
            <a:ext cx="1384714" cy="1006429"/>
          </a:xfrm>
          <a:prstGeom prst="rect">
            <a:avLst/>
          </a:prstGeom>
          <a:ln w="12700">
            <a:miter lim="400000"/>
          </a:ln>
          <a:extLst>
            <a:ext uri="{C572A759-6A51-4108-AA02-DFA0A04FC94B}">
              <ma14:wrappingTextBoxFlag xmlns:ma14="http://schemas.microsoft.com/office/mac/drawingml/2011/main" xmlns="" val="1"/>
            </a:ext>
          </a:extLst>
        </p:spPr>
        <p:txBody>
          <a:bodyPr lIns="22860" rIns="22860">
            <a:spAutoFit/>
          </a:bodyPr>
          <a:lstStyle/>
          <a:p>
            <a:pPr defTabSz="412750" hangingPunct="0">
              <a:lnSpc>
                <a:spcPct val="90000"/>
              </a:lnSpc>
              <a:defRPr sz="2200">
                <a:solidFill>
                  <a:srgbClr val="53585F"/>
                </a:solidFill>
                <a:latin typeface="Graphik Regular"/>
                <a:ea typeface="Graphik Regular"/>
                <a:cs typeface="Graphik Regular"/>
                <a:sym typeface="Graphik Regular"/>
              </a:defRPr>
            </a:pPr>
            <a:r>
              <a:rPr sz="1100" kern="0" dirty="0">
                <a:solidFill>
                  <a:srgbClr val="53585F"/>
                </a:solidFill>
                <a:latin typeface="Graphik Regular"/>
                <a:sym typeface="Graphik Regular"/>
              </a:rPr>
              <a:t>An </a:t>
            </a:r>
            <a:r>
              <a:rPr sz="1100" kern="0" dirty="0">
                <a:solidFill>
                  <a:srgbClr val="53585F"/>
                </a:solidFill>
                <a:latin typeface="Graphik Bold"/>
                <a:ea typeface="Graphik Bold"/>
                <a:cs typeface="Graphik Bold"/>
                <a:sym typeface="Graphik Bold"/>
              </a:rPr>
              <a:t>intelligent assistant </a:t>
            </a:r>
            <a:r>
              <a:rPr sz="1100" kern="0" dirty="0">
                <a:solidFill>
                  <a:srgbClr val="53585F"/>
                </a:solidFill>
                <a:latin typeface="Graphik Regular"/>
                <a:sym typeface="Graphik Regular"/>
              </a:rPr>
              <a:t>that</a:t>
            </a:r>
            <a:r>
              <a:rPr sz="1100" kern="0" dirty="0">
                <a:solidFill>
                  <a:srgbClr val="53585F"/>
                </a:solidFill>
                <a:latin typeface="Graphik Bold"/>
                <a:ea typeface="Graphik Bold"/>
                <a:cs typeface="Graphik Bold"/>
                <a:sym typeface="Graphik Bold"/>
              </a:rPr>
              <a:t> </a:t>
            </a:r>
            <a:r>
              <a:rPr sz="1100" kern="0" dirty="0">
                <a:solidFill>
                  <a:srgbClr val="53585F"/>
                </a:solidFill>
                <a:latin typeface="Graphik Regular"/>
                <a:sym typeface="Graphik Regular"/>
              </a:rPr>
              <a:t>sets reminders, recognizes </a:t>
            </a:r>
            <a:r>
              <a:rPr sz="1100" kern="0" dirty="0">
                <a:solidFill>
                  <a:srgbClr val="53585F"/>
                </a:solidFill>
                <a:latin typeface="Graphik Bold"/>
                <a:ea typeface="Graphik Bold"/>
                <a:cs typeface="Graphik Bold"/>
                <a:sym typeface="Graphik Bold"/>
              </a:rPr>
              <a:t>natural voice </a:t>
            </a:r>
            <a:r>
              <a:rPr sz="1100" kern="0" dirty="0">
                <a:solidFill>
                  <a:srgbClr val="53585F"/>
                </a:solidFill>
                <a:latin typeface="Graphik Regular"/>
                <a:sym typeface="Graphik Regular"/>
              </a:rPr>
              <a:t>and </a:t>
            </a:r>
            <a:r>
              <a:rPr sz="1100" kern="0" dirty="0">
                <a:solidFill>
                  <a:srgbClr val="53585F"/>
                </a:solidFill>
                <a:latin typeface="Graphik Bold"/>
                <a:ea typeface="Graphik Bold"/>
                <a:cs typeface="Graphik Bold"/>
                <a:sym typeface="Graphik Bold"/>
              </a:rPr>
              <a:t>answers questions</a:t>
            </a:r>
            <a:endParaRPr sz="600" kern="0" dirty="0">
              <a:solidFill>
                <a:srgbClr val="53585F"/>
              </a:solidFill>
              <a:latin typeface="Arial"/>
              <a:ea typeface="Arial"/>
              <a:cs typeface="Arial"/>
              <a:sym typeface="Arial"/>
            </a:endParaRPr>
          </a:p>
        </p:txBody>
      </p:sp>
      <p:sp>
        <p:nvSpPr>
          <p:cNvPr id="52" name="Shape 400">
            <a:extLst>
              <a:ext uri="{FF2B5EF4-FFF2-40B4-BE49-F238E27FC236}">
                <a16:creationId xmlns:a16="http://schemas.microsoft.com/office/drawing/2014/main" id="{33E77BE7-43EE-4245-A9DC-8521221B8355}"/>
              </a:ext>
            </a:extLst>
          </p:cNvPr>
          <p:cNvSpPr/>
          <p:nvPr/>
        </p:nvSpPr>
        <p:spPr>
          <a:xfrm>
            <a:off x="10440261" y="1344490"/>
            <a:ext cx="1904168" cy="398377"/>
          </a:xfrm>
          <a:prstGeom prst="rect">
            <a:avLst/>
          </a:prstGeom>
          <a:ln w="12700">
            <a:miter lim="400000"/>
          </a:ln>
          <a:extLst>
            <a:ext uri="{C572A759-6A51-4108-AA02-DFA0A04FC94B}">
              <ma14:wrappingTextBoxFlag xmlns:ma14="http://schemas.microsoft.com/office/mac/drawingml/2011/main" xmlns="" val="1"/>
            </a:ext>
          </a:extLst>
        </p:spPr>
        <p:txBody>
          <a:bodyPr lIns="35718" tIns="35718" rIns="35718" bIns="35718" anchor="ctr">
            <a:spAutoFit/>
          </a:bodyPr>
          <a:lstStyle/>
          <a:p>
            <a:pPr defTabSz="410765" hangingPunct="0">
              <a:lnSpc>
                <a:spcPct val="80000"/>
              </a:lnSpc>
              <a:defRPr sz="2800" cap="all" spc="-83">
                <a:latin typeface="Graphik Semibold"/>
                <a:ea typeface="Graphik Semibold"/>
                <a:cs typeface="Graphik Semibold"/>
                <a:sym typeface="Graphik Semibold"/>
              </a:defRPr>
            </a:pPr>
            <a:r>
              <a:rPr sz="1400" kern="0" cap="all" spc="-42" dirty="0">
                <a:solidFill>
                  <a:srgbClr val="000000"/>
                </a:solidFill>
                <a:latin typeface="Graphik Semibold"/>
                <a:sym typeface="Graphik Semibold"/>
              </a:rPr>
              <a:t>2016</a:t>
            </a:r>
            <a:endParaRPr sz="1000" kern="0" cap="all" spc="-30" dirty="0">
              <a:solidFill>
                <a:srgbClr val="000000"/>
              </a:solidFill>
              <a:latin typeface="Graphik Semibold"/>
              <a:sym typeface="Graphik Semibold"/>
            </a:endParaRPr>
          </a:p>
          <a:p>
            <a:pPr defTabSz="228600" hangingPunct="0">
              <a:defRPr sz="2000">
                <a:latin typeface="Graphik Regular"/>
                <a:ea typeface="Graphik Regular"/>
                <a:cs typeface="Graphik Regular"/>
                <a:sym typeface="Graphik Regular"/>
              </a:defRPr>
            </a:pPr>
            <a:r>
              <a:rPr sz="1000" kern="0" dirty="0">
                <a:solidFill>
                  <a:srgbClr val="000000"/>
                </a:solidFill>
                <a:latin typeface="Graphik Regular"/>
                <a:sym typeface="Graphik Regular"/>
              </a:rPr>
              <a:t>TAY</a:t>
            </a:r>
          </a:p>
        </p:txBody>
      </p:sp>
      <p:sp>
        <p:nvSpPr>
          <p:cNvPr id="53" name="Shape 401">
            <a:extLst>
              <a:ext uri="{FF2B5EF4-FFF2-40B4-BE49-F238E27FC236}">
                <a16:creationId xmlns:a16="http://schemas.microsoft.com/office/drawing/2014/main" id="{76BEBCE3-EE40-4B8A-BB4E-4E0A96C7F351}"/>
              </a:ext>
            </a:extLst>
          </p:cNvPr>
          <p:cNvSpPr/>
          <p:nvPr/>
        </p:nvSpPr>
        <p:spPr>
          <a:xfrm>
            <a:off x="10440261" y="1761336"/>
            <a:ext cx="1099609" cy="1107996"/>
          </a:xfrm>
          <a:prstGeom prst="rect">
            <a:avLst/>
          </a:prstGeom>
          <a:ln w="12700">
            <a:miter lim="400000"/>
          </a:ln>
          <a:extLst>
            <a:ext uri="{C572A759-6A51-4108-AA02-DFA0A04FC94B}">
              <ma14:wrappingTextBoxFlag xmlns:ma14="http://schemas.microsoft.com/office/mac/drawingml/2011/main" xmlns="" val="1"/>
            </a:ext>
          </a:extLst>
        </p:spPr>
        <p:txBody>
          <a:bodyPr lIns="22860" rIns="22860">
            <a:spAutoFit/>
          </a:bodyPr>
          <a:lstStyle/>
          <a:p>
            <a:pPr defTabSz="228600" hangingPunct="0">
              <a:defRPr sz="2200">
                <a:solidFill>
                  <a:srgbClr val="53585F"/>
                </a:solidFill>
                <a:latin typeface="Graphik Regular"/>
                <a:ea typeface="Graphik Regular"/>
                <a:cs typeface="Graphik Regular"/>
                <a:sym typeface="Graphik Regular"/>
              </a:defRPr>
            </a:pPr>
            <a:r>
              <a:rPr sz="1100" kern="0" dirty="0">
                <a:solidFill>
                  <a:srgbClr val="53585F"/>
                </a:solidFill>
                <a:latin typeface="Graphik Regular"/>
                <a:sym typeface="Graphik Regular"/>
              </a:rPr>
              <a:t>Microsoft’s ChatBot Tay designed to </a:t>
            </a:r>
            <a:r>
              <a:rPr sz="1100" kern="0" dirty="0">
                <a:solidFill>
                  <a:srgbClr val="53585F"/>
                </a:solidFill>
                <a:latin typeface="Graphik Bold"/>
                <a:ea typeface="Graphik Bold"/>
                <a:cs typeface="Graphik Bold"/>
                <a:sym typeface="Graphik Bold"/>
              </a:rPr>
              <a:t>mimic</a:t>
            </a:r>
            <a:r>
              <a:rPr sz="1100" kern="0" dirty="0">
                <a:solidFill>
                  <a:srgbClr val="53585F"/>
                </a:solidFill>
                <a:latin typeface="Graphik Regular"/>
                <a:sym typeface="Graphik Regular"/>
              </a:rPr>
              <a:t> a </a:t>
            </a:r>
            <a:r>
              <a:rPr sz="1100" kern="0" dirty="0">
                <a:solidFill>
                  <a:srgbClr val="53585F"/>
                </a:solidFill>
                <a:latin typeface="Graphik Bold"/>
                <a:ea typeface="Graphik Bold"/>
                <a:cs typeface="Graphik Bold"/>
                <a:sym typeface="Graphik Bold"/>
              </a:rPr>
              <a:t>teenage American </a:t>
            </a:r>
            <a:r>
              <a:rPr sz="1100" kern="0" dirty="0">
                <a:solidFill>
                  <a:srgbClr val="53585F"/>
                </a:solidFill>
                <a:latin typeface="Graphik Regular"/>
                <a:sym typeface="Graphik Regular"/>
              </a:rPr>
              <a:t>girl.</a:t>
            </a:r>
          </a:p>
        </p:txBody>
      </p:sp>
      <p:sp>
        <p:nvSpPr>
          <p:cNvPr id="54" name="Shape 402">
            <a:extLst>
              <a:ext uri="{FF2B5EF4-FFF2-40B4-BE49-F238E27FC236}">
                <a16:creationId xmlns:a16="http://schemas.microsoft.com/office/drawing/2014/main" id="{7D538710-1A71-4020-A109-E318B1A82462}"/>
              </a:ext>
            </a:extLst>
          </p:cNvPr>
          <p:cNvSpPr/>
          <p:nvPr/>
        </p:nvSpPr>
        <p:spPr>
          <a:xfrm>
            <a:off x="1143861" y="3884490"/>
            <a:ext cx="816047" cy="398377"/>
          </a:xfrm>
          <a:prstGeom prst="rect">
            <a:avLst/>
          </a:prstGeom>
          <a:ln w="12700">
            <a:miter lim="400000"/>
          </a:ln>
          <a:extLst>
            <a:ext uri="{C572A759-6A51-4108-AA02-DFA0A04FC94B}">
              <ma14:wrappingTextBoxFlag xmlns:ma14="http://schemas.microsoft.com/office/mac/drawingml/2011/main" xmlns="" val="1"/>
            </a:ext>
          </a:extLst>
        </p:spPr>
        <p:txBody>
          <a:bodyPr lIns="35718" tIns="35718" rIns="35718" bIns="35718" anchor="ctr">
            <a:spAutoFit/>
          </a:bodyPr>
          <a:lstStyle/>
          <a:p>
            <a:pPr defTabSz="410765" hangingPunct="0">
              <a:lnSpc>
                <a:spcPct val="80000"/>
              </a:lnSpc>
              <a:defRPr sz="2800" cap="all" spc="-83">
                <a:latin typeface="Graphik Semibold"/>
                <a:ea typeface="Graphik Semibold"/>
                <a:cs typeface="Graphik Semibold"/>
                <a:sym typeface="Graphik Semibold"/>
              </a:defRPr>
            </a:pPr>
            <a:r>
              <a:rPr sz="1400" kern="0" cap="all" spc="-42" dirty="0">
                <a:solidFill>
                  <a:srgbClr val="000000"/>
                </a:solidFill>
                <a:latin typeface="Graphik Semibold"/>
                <a:sym typeface="Graphik Semibold"/>
              </a:rPr>
              <a:t>1972</a:t>
            </a:r>
            <a:endParaRPr sz="1000" kern="0" cap="all" spc="-30" dirty="0">
              <a:solidFill>
                <a:srgbClr val="000000"/>
              </a:solidFill>
              <a:latin typeface="Graphik Semibold"/>
              <a:sym typeface="Graphik Semibold"/>
            </a:endParaRPr>
          </a:p>
          <a:p>
            <a:pPr defTabSz="228600" hangingPunct="0">
              <a:defRPr sz="2000">
                <a:latin typeface="Graphik Regular"/>
                <a:ea typeface="Graphik Regular"/>
                <a:cs typeface="Graphik Regular"/>
                <a:sym typeface="Graphik Regular"/>
              </a:defRPr>
            </a:pPr>
            <a:r>
              <a:rPr sz="1000" kern="0" dirty="0">
                <a:solidFill>
                  <a:srgbClr val="000000"/>
                </a:solidFill>
                <a:latin typeface="Graphik Regular"/>
                <a:sym typeface="Graphik Regular"/>
              </a:rPr>
              <a:t>PARRY</a:t>
            </a:r>
          </a:p>
        </p:txBody>
      </p:sp>
      <p:sp>
        <p:nvSpPr>
          <p:cNvPr id="55" name="Shape 403">
            <a:extLst>
              <a:ext uri="{FF2B5EF4-FFF2-40B4-BE49-F238E27FC236}">
                <a16:creationId xmlns:a16="http://schemas.microsoft.com/office/drawing/2014/main" id="{6483FEC2-D758-400A-9C6D-934FF0B30FAD}"/>
              </a:ext>
            </a:extLst>
          </p:cNvPr>
          <p:cNvSpPr/>
          <p:nvPr/>
        </p:nvSpPr>
        <p:spPr>
          <a:xfrm>
            <a:off x="1150211" y="4275936"/>
            <a:ext cx="1384714" cy="938719"/>
          </a:xfrm>
          <a:prstGeom prst="rect">
            <a:avLst/>
          </a:prstGeom>
          <a:ln w="12700">
            <a:miter lim="400000"/>
          </a:ln>
          <a:extLst>
            <a:ext uri="{C572A759-6A51-4108-AA02-DFA0A04FC94B}">
              <ma14:wrappingTextBoxFlag xmlns:ma14="http://schemas.microsoft.com/office/mac/drawingml/2011/main" xmlns="" val="1"/>
            </a:ext>
          </a:extLst>
        </p:spPr>
        <p:txBody>
          <a:bodyPr lIns="22860" rIns="22860">
            <a:spAutoFit/>
          </a:bodyPr>
          <a:lstStyle/>
          <a:p>
            <a:pPr defTabSz="228600" hangingPunct="0">
              <a:defRPr sz="2200">
                <a:solidFill>
                  <a:srgbClr val="53585F"/>
                </a:solidFill>
                <a:latin typeface="Graphik Regular"/>
                <a:ea typeface="Graphik Regular"/>
                <a:cs typeface="Graphik Regular"/>
                <a:sym typeface="Graphik Regular"/>
              </a:defRPr>
            </a:pPr>
            <a:r>
              <a:rPr sz="1100" kern="0" dirty="0">
                <a:solidFill>
                  <a:srgbClr val="53585F"/>
                </a:solidFill>
                <a:latin typeface="Graphik Regular"/>
                <a:sym typeface="Graphik Regular"/>
              </a:rPr>
              <a:t>Simulated a</a:t>
            </a:r>
          </a:p>
          <a:p>
            <a:pPr defTabSz="228600" hangingPunct="0">
              <a:defRPr sz="2200">
                <a:solidFill>
                  <a:srgbClr val="53585F"/>
                </a:solidFill>
                <a:latin typeface="Graphik Regular"/>
                <a:ea typeface="Graphik Regular"/>
                <a:cs typeface="Graphik Regular"/>
                <a:sym typeface="Graphik Regular"/>
              </a:defRPr>
            </a:pPr>
            <a:r>
              <a:rPr sz="1100" kern="0" dirty="0">
                <a:solidFill>
                  <a:srgbClr val="53585F"/>
                </a:solidFill>
                <a:latin typeface="Graphik Regular"/>
                <a:sym typeface="Graphik Regular"/>
              </a:rPr>
              <a:t>person with paranoia: </a:t>
            </a:r>
            <a:r>
              <a:rPr sz="1100" kern="0" dirty="0">
                <a:solidFill>
                  <a:srgbClr val="53585F"/>
                </a:solidFill>
                <a:latin typeface="Graphik Bold"/>
                <a:ea typeface="Graphik Bold"/>
                <a:cs typeface="Graphik Bold"/>
                <a:sym typeface="Graphik Bold"/>
              </a:rPr>
              <a:t>“Eliza with</a:t>
            </a:r>
          </a:p>
          <a:p>
            <a:pPr defTabSz="228600" hangingPunct="0">
              <a:defRPr sz="2200">
                <a:solidFill>
                  <a:srgbClr val="53585F"/>
                </a:solidFill>
                <a:latin typeface="Graphik Bold"/>
                <a:ea typeface="Graphik Bold"/>
                <a:cs typeface="Graphik Bold"/>
                <a:sym typeface="Graphik Bold"/>
              </a:defRPr>
            </a:pPr>
            <a:r>
              <a:rPr sz="1100" kern="0" dirty="0">
                <a:solidFill>
                  <a:srgbClr val="53585F"/>
                </a:solidFill>
                <a:latin typeface="Graphik Bold"/>
                <a:sym typeface="Graphik Bold"/>
              </a:rPr>
              <a:t>Attitude</a:t>
            </a:r>
            <a:r>
              <a:rPr sz="1100" kern="0" dirty="0">
                <a:solidFill>
                  <a:srgbClr val="53585F"/>
                </a:solidFill>
                <a:latin typeface="Graphik Regular"/>
                <a:ea typeface="Graphik Regular"/>
                <a:cs typeface="Graphik Regular"/>
                <a:sym typeface="Graphik Regular"/>
              </a:rPr>
              <a:t>”.</a:t>
            </a:r>
          </a:p>
        </p:txBody>
      </p:sp>
      <p:sp>
        <p:nvSpPr>
          <p:cNvPr id="56" name="Shape 404">
            <a:extLst>
              <a:ext uri="{FF2B5EF4-FFF2-40B4-BE49-F238E27FC236}">
                <a16:creationId xmlns:a16="http://schemas.microsoft.com/office/drawing/2014/main" id="{D80FFA49-3E06-4C23-9EED-3DA0BE52F0A3}"/>
              </a:ext>
            </a:extLst>
          </p:cNvPr>
          <p:cNvSpPr/>
          <p:nvPr/>
        </p:nvSpPr>
        <p:spPr>
          <a:xfrm>
            <a:off x="2985361" y="3807546"/>
            <a:ext cx="816047" cy="552265"/>
          </a:xfrm>
          <a:prstGeom prst="rect">
            <a:avLst/>
          </a:prstGeom>
          <a:ln w="12700">
            <a:miter lim="400000"/>
          </a:ln>
          <a:extLst>
            <a:ext uri="{C572A759-6A51-4108-AA02-DFA0A04FC94B}">
              <ma14:wrappingTextBoxFlag xmlns:ma14="http://schemas.microsoft.com/office/mac/drawingml/2011/main" xmlns="" val="1"/>
            </a:ext>
          </a:extLst>
        </p:spPr>
        <p:txBody>
          <a:bodyPr lIns="35718" tIns="35718" rIns="35718" bIns="35718" anchor="ctr">
            <a:spAutoFit/>
          </a:bodyPr>
          <a:lstStyle/>
          <a:p>
            <a:pPr defTabSz="410765" hangingPunct="0">
              <a:lnSpc>
                <a:spcPct val="80000"/>
              </a:lnSpc>
              <a:defRPr sz="2800" cap="all" spc="-83">
                <a:latin typeface="Graphik Semibold"/>
                <a:ea typeface="Graphik Semibold"/>
                <a:cs typeface="Graphik Semibold"/>
                <a:sym typeface="Graphik Semibold"/>
              </a:defRPr>
            </a:pPr>
            <a:r>
              <a:rPr sz="1400" kern="0" cap="all" spc="-42" dirty="0">
                <a:solidFill>
                  <a:srgbClr val="000000"/>
                </a:solidFill>
                <a:latin typeface="Graphik Semibold"/>
                <a:sym typeface="Graphik Semibold"/>
              </a:rPr>
              <a:t>1992</a:t>
            </a:r>
            <a:endParaRPr sz="1000" kern="0" cap="all" spc="-30" dirty="0">
              <a:solidFill>
                <a:srgbClr val="000000"/>
              </a:solidFill>
              <a:latin typeface="Graphik Semibold"/>
              <a:sym typeface="Graphik Semibold"/>
            </a:endParaRPr>
          </a:p>
          <a:p>
            <a:pPr defTabSz="228600" hangingPunct="0">
              <a:defRPr sz="2000">
                <a:latin typeface="Graphik Regular"/>
                <a:ea typeface="Graphik Regular"/>
                <a:cs typeface="Graphik Regular"/>
                <a:sym typeface="Graphik Regular"/>
              </a:defRPr>
            </a:pPr>
            <a:r>
              <a:rPr sz="1000" kern="0" dirty="0">
                <a:solidFill>
                  <a:srgbClr val="000000"/>
                </a:solidFill>
                <a:latin typeface="Graphik Regular"/>
                <a:sym typeface="Graphik Regular"/>
              </a:rPr>
              <a:t>DR. SBAITSO</a:t>
            </a:r>
          </a:p>
        </p:txBody>
      </p:sp>
      <p:sp>
        <p:nvSpPr>
          <p:cNvPr id="57" name="Shape 405">
            <a:extLst>
              <a:ext uri="{FF2B5EF4-FFF2-40B4-BE49-F238E27FC236}">
                <a16:creationId xmlns:a16="http://schemas.microsoft.com/office/drawing/2014/main" id="{2FE9E149-B74B-45DD-81A3-E8E7DE561A2F}"/>
              </a:ext>
            </a:extLst>
          </p:cNvPr>
          <p:cNvSpPr/>
          <p:nvPr/>
        </p:nvSpPr>
        <p:spPr>
          <a:xfrm>
            <a:off x="2991711" y="4339436"/>
            <a:ext cx="1245213" cy="1107996"/>
          </a:xfrm>
          <a:prstGeom prst="rect">
            <a:avLst/>
          </a:prstGeom>
          <a:ln w="12700">
            <a:miter lim="400000"/>
          </a:ln>
          <a:extLst>
            <a:ext uri="{C572A759-6A51-4108-AA02-DFA0A04FC94B}">
              <ma14:wrappingTextBoxFlag xmlns:ma14="http://schemas.microsoft.com/office/mac/drawingml/2011/main" xmlns="" val="1"/>
            </a:ext>
          </a:extLst>
        </p:spPr>
        <p:txBody>
          <a:bodyPr lIns="22860" rIns="22860">
            <a:spAutoFit/>
          </a:bodyPr>
          <a:lstStyle/>
          <a:p>
            <a:pPr defTabSz="228600" hangingPunct="0">
              <a:defRPr sz="2200">
                <a:solidFill>
                  <a:srgbClr val="53585F"/>
                </a:solidFill>
                <a:latin typeface="Graphik Bold"/>
                <a:ea typeface="Graphik Bold"/>
                <a:cs typeface="Graphik Bold"/>
                <a:sym typeface="Graphik Bold"/>
              </a:defRPr>
            </a:pPr>
            <a:r>
              <a:rPr sz="1100" kern="0" dirty="0">
                <a:solidFill>
                  <a:srgbClr val="53585F"/>
                </a:solidFill>
                <a:latin typeface="Graphik Bold"/>
                <a:sym typeface="Graphik Bold"/>
              </a:rPr>
              <a:t>AI speech synthesis</a:t>
            </a:r>
          </a:p>
          <a:p>
            <a:pPr defTabSz="228600" hangingPunct="0">
              <a:defRPr sz="2200">
                <a:solidFill>
                  <a:srgbClr val="53585F"/>
                </a:solidFill>
                <a:latin typeface="Graphik Regular"/>
                <a:ea typeface="Graphik Regular"/>
                <a:cs typeface="Graphik Regular"/>
                <a:sym typeface="Graphik Regular"/>
              </a:defRPr>
            </a:pPr>
            <a:r>
              <a:rPr sz="1100" kern="0" dirty="0">
                <a:solidFill>
                  <a:srgbClr val="53585F"/>
                </a:solidFill>
                <a:latin typeface="Graphik Regular"/>
                <a:sym typeface="Graphik Regular"/>
              </a:rPr>
              <a:t>program created for MS DOS-based PCs - far from lifelike.</a:t>
            </a:r>
          </a:p>
        </p:txBody>
      </p:sp>
      <p:sp>
        <p:nvSpPr>
          <p:cNvPr id="58" name="Shape 406">
            <a:extLst>
              <a:ext uri="{FF2B5EF4-FFF2-40B4-BE49-F238E27FC236}">
                <a16:creationId xmlns:a16="http://schemas.microsoft.com/office/drawing/2014/main" id="{668FF1B1-9B18-4CDF-98AB-2D68E44430A8}"/>
              </a:ext>
            </a:extLst>
          </p:cNvPr>
          <p:cNvSpPr/>
          <p:nvPr/>
        </p:nvSpPr>
        <p:spPr>
          <a:xfrm>
            <a:off x="4593031" y="3813319"/>
            <a:ext cx="1107733" cy="398377"/>
          </a:xfrm>
          <a:prstGeom prst="rect">
            <a:avLst/>
          </a:prstGeom>
          <a:ln w="12700">
            <a:miter lim="400000"/>
          </a:ln>
          <a:extLst>
            <a:ext uri="{C572A759-6A51-4108-AA02-DFA0A04FC94B}">
              <ma14:wrappingTextBoxFlag xmlns:ma14="http://schemas.microsoft.com/office/mac/drawingml/2011/main" xmlns="" val="1"/>
            </a:ext>
          </a:extLst>
        </p:spPr>
        <p:txBody>
          <a:bodyPr wrap="square" lIns="35718" tIns="35718" rIns="35718" bIns="35718" anchor="ctr">
            <a:spAutoFit/>
          </a:bodyPr>
          <a:lstStyle/>
          <a:p>
            <a:pPr defTabSz="410765" hangingPunct="0">
              <a:lnSpc>
                <a:spcPct val="80000"/>
              </a:lnSpc>
              <a:defRPr sz="2800" cap="all" spc="-83">
                <a:latin typeface="Graphik Semibold"/>
                <a:ea typeface="Graphik Semibold"/>
                <a:cs typeface="Graphik Semibold"/>
                <a:sym typeface="Graphik Semibold"/>
              </a:defRPr>
            </a:pPr>
            <a:r>
              <a:rPr sz="1400" kern="0" cap="all" spc="-42" dirty="0">
                <a:solidFill>
                  <a:srgbClr val="000000"/>
                </a:solidFill>
                <a:latin typeface="Graphik Semibold"/>
                <a:sym typeface="Graphik Semibold"/>
              </a:rPr>
              <a:t>2001</a:t>
            </a:r>
            <a:endParaRPr sz="1000" kern="0" cap="all" spc="-30" dirty="0">
              <a:solidFill>
                <a:srgbClr val="000000"/>
              </a:solidFill>
              <a:latin typeface="Graphik Semibold"/>
              <a:sym typeface="Graphik Semibold"/>
            </a:endParaRPr>
          </a:p>
          <a:p>
            <a:pPr defTabSz="228600" hangingPunct="0">
              <a:defRPr sz="2000">
                <a:latin typeface="Graphik Regular"/>
                <a:ea typeface="Graphik Regular"/>
                <a:cs typeface="Graphik Regular"/>
                <a:sym typeface="Graphik Regular"/>
              </a:defRPr>
            </a:pPr>
            <a:r>
              <a:rPr sz="1000" kern="0" dirty="0">
                <a:solidFill>
                  <a:srgbClr val="000000"/>
                </a:solidFill>
                <a:latin typeface="Graphik Regular"/>
                <a:sym typeface="Graphik Regular"/>
              </a:rPr>
              <a:t>SMATERCHILD</a:t>
            </a:r>
          </a:p>
        </p:txBody>
      </p:sp>
      <p:sp>
        <p:nvSpPr>
          <p:cNvPr id="59" name="Shape 407">
            <a:extLst>
              <a:ext uri="{FF2B5EF4-FFF2-40B4-BE49-F238E27FC236}">
                <a16:creationId xmlns:a16="http://schemas.microsoft.com/office/drawing/2014/main" id="{769645F7-B9C5-4B2E-B504-B6AD618E3C19}"/>
              </a:ext>
            </a:extLst>
          </p:cNvPr>
          <p:cNvSpPr/>
          <p:nvPr/>
        </p:nvSpPr>
        <p:spPr>
          <a:xfrm>
            <a:off x="4599382" y="4204765"/>
            <a:ext cx="1335788" cy="1107996"/>
          </a:xfrm>
          <a:prstGeom prst="rect">
            <a:avLst/>
          </a:prstGeom>
          <a:ln w="12700">
            <a:miter lim="400000"/>
          </a:ln>
          <a:extLst>
            <a:ext uri="{C572A759-6A51-4108-AA02-DFA0A04FC94B}">
              <ma14:wrappingTextBoxFlag xmlns:ma14="http://schemas.microsoft.com/office/mac/drawingml/2011/main" xmlns="" val="1"/>
            </a:ext>
          </a:extLst>
        </p:spPr>
        <p:txBody>
          <a:bodyPr lIns="22860" rIns="22860">
            <a:spAutoFit/>
          </a:bodyPr>
          <a:lstStyle/>
          <a:p>
            <a:pPr defTabSz="228600" hangingPunct="0">
              <a:defRPr sz="2200">
                <a:solidFill>
                  <a:srgbClr val="53585F"/>
                </a:solidFill>
                <a:latin typeface="Graphik Regular"/>
                <a:ea typeface="Graphik Regular"/>
                <a:cs typeface="Graphik Regular"/>
                <a:sym typeface="Graphik Regular"/>
              </a:defRPr>
            </a:pPr>
            <a:r>
              <a:rPr sz="1100" kern="0" dirty="0">
                <a:solidFill>
                  <a:srgbClr val="53585F"/>
                </a:solidFill>
                <a:latin typeface="Graphik Bold"/>
                <a:ea typeface="Graphik Bold"/>
                <a:cs typeface="Graphik Bold"/>
                <a:sym typeface="Graphik Bold"/>
              </a:rPr>
              <a:t>Intelligent</a:t>
            </a:r>
            <a:r>
              <a:rPr sz="1100" kern="0" dirty="0">
                <a:solidFill>
                  <a:srgbClr val="53585F"/>
                </a:solidFill>
                <a:latin typeface="Graphik Regular"/>
                <a:sym typeface="Graphik Regular"/>
              </a:rPr>
              <a:t> </a:t>
            </a:r>
            <a:r>
              <a:rPr sz="1100" kern="0" dirty="0">
                <a:solidFill>
                  <a:srgbClr val="53585F"/>
                </a:solidFill>
                <a:latin typeface="Graphik Bold"/>
                <a:ea typeface="Graphik Bold"/>
                <a:cs typeface="Graphik Bold"/>
                <a:sym typeface="Graphik Bold"/>
              </a:rPr>
              <a:t>bot </a:t>
            </a:r>
            <a:r>
              <a:rPr sz="1100" kern="0" dirty="0">
                <a:solidFill>
                  <a:srgbClr val="53585F"/>
                </a:solidFill>
                <a:latin typeface="Graphik Regular"/>
                <a:sym typeface="Graphik Regular"/>
              </a:rPr>
              <a:t>with features - quick data access and fun personalized conversation.</a:t>
            </a:r>
          </a:p>
        </p:txBody>
      </p:sp>
      <p:sp>
        <p:nvSpPr>
          <p:cNvPr id="60" name="Shape 408">
            <a:extLst>
              <a:ext uri="{FF2B5EF4-FFF2-40B4-BE49-F238E27FC236}">
                <a16:creationId xmlns:a16="http://schemas.microsoft.com/office/drawing/2014/main" id="{058BD245-FD91-4DBB-BF99-160D0776F647}"/>
              </a:ext>
            </a:extLst>
          </p:cNvPr>
          <p:cNvSpPr/>
          <p:nvPr/>
        </p:nvSpPr>
        <p:spPr>
          <a:xfrm>
            <a:off x="6282132" y="3789239"/>
            <a:ext cx="816047" cy="398377"/>
          </a:xfrm>
          <a:prstGeom prst="rect">
            <a:avLst/>
          </a:prstGeom>
          <a:ln w="12700">
            <a:miter lim="400000"/>
          </a:ln>
          <a:extLst>
            <a:ext uri="{C572A759-6A51-4108-AA02-DFA0A04FC94B}">
              <ma14:wrappingTextBoxFlag xmlns:ma14="http://schemas.microsoft.com/office/mac/drawingml/2011/main" xmlns="" val="1"/>
            </a:ext>
          </a:extLst>
        </p:spPr>
        <p:txBody>
          <a:bodyPr lIns="35718" tIns="35718" rIns="35718" bIns="35718" anchor="ctr">
            <a:spAutoFit/>
          </a:bodyPr>
          <a:lstStyle/>
          <a:p>
            <a:pPr defTabSz="410765" hangingPunct="0">
              <a:lnSpc>
                <a:spcPct val="80000"/>
              </a:lnSpc>
              <a:defRPr sz="2800" cap="all" spc="-83">
                <a:latin typeface="Graphik Semibold"/>
                <a:ea typeface="Graphik Semibold"/>
                <a:cs typeface="Graphik Semibold"/>
                <a:sym typeface="Graphik Semibold"/>
              </a:defRPr>
            </a:pPr>
            <a:r>
              <a:rPr sz="1400" kern="0" cap="all" spc="-42" dirty="0">
                <a:solidFill>
                  <a:srgbClr val="000000"/>
                </a:solidFill>
                <a:latin typeface="Graphik Semibold"/>
                <a:sym typeface="Graphik Semibold"/>
              </a:rPr>
              <a:t>2010</a:t>
            </a:r>
            <a:endParaRPr sz="1000" kern="0" cap="all" spc="-30" dirty="0">
              <a:solidFill>
                <a:srgbClr val="000000"/>
              </a:solidFill>
              <a:latin typeface="Graphik Semibold"/>
              <a:sym typeface="Graphik Semibold"/>
            </a:endParaRPr>
          </a:p>
          <a:p>
            <a:pPr defTabSz="228600" hangingPunct="0">
              <a:defRPr sz="2000">
                <a:latin typeface="Graphik Regular"/>
                <a:ea typeface="Graphik Regular"/>
                <a:cs typeface="Graphik Regular"/>
                <a:sym typeface="Graphik Regular"/>
              </a:defRPr>
            </a:pPr>
            <a:r>
              <a:rPr sz="1000" kern="0" dirty="0">
                <a:solidFill>
                  <a:srgbClr val="000000"/>
                </a:solidFill>
                <a:latin typeface="Graphik Regular"/>
                <a:sym typeface="Graphik Regular"/>
              </a:rPr>
              <a:t>SIRI</a:t>
            </a:r>
          </a:p>
        </p:txBody>
      </p:sp>
      <p:sp>
        <p:nvSpPr>
          <p:cNvPr id="61" name="Shape 409">
            <a:extLst>
              <a:ext uri="{FF2B5EF4-FFF2-40B4-BE49-F238E27FC236}">
                <a16:creationId xmlns:a16="http://schemas.microsoft.com/office/drawing/2014/main" id="{DE75E112-2A30-40E1-A9BC-A95657226A58}"/>
              </a:ext>
            </a:extLst>
          </p:cNvPr>
          <p:cNvSpPr/>
          <p:nvPr/>
        </p:nvSpPr>
        <p:spPr>
          <a:xfrm>
            <a:off x="6278515" y="4167696"/>
            <a:ext cx="1384714" cy="1446550"/>
          </a:xfrm>
          <a:prstGeom prst="rect">
            <a:avLst/>
          </a:prstGeom>
          <a:ln w="12700">
            <a:miter lim="400000"/>
          </a:ln>
          <a:extLst>
            <a:ext uri="{C572A759-6A51-4108-AA02-DFA0A04FC94B}">
              <ma14:wrappingTextBoxFlag xmlns:ma14="http://schemas.microsoft.com/office/mac/drawingml/2011/main" xmlns="" val="1"/>
            </a:ext>
          </a:extLst>
        </p:spPr>
        <p:txBody>
          <a:bodyPr lIns="22860" rIns="22860">
            <a:spAutoFit/>
          </a:bodyPr>
          <a:lstStyle/>
          <a:p>
            <a:pPr defTabSz="228600" hangingPunct="0">
              <a:defRPr sz="2200">
                <a:solidFill>
                  <a:srgbClr val="53585F"/>
                </a:solidFill>
                <a:latin typeface="Graphik Bold"/>
                <a:ea typeface="Graphik Bold"/>
                <a:cs typeface="Graphik Bold"/>
                <a:sym typeface="Graphik Bold"/>
              </a:defRPr>
            </a:pPr>
            <a:r>
              <a:rPr sz="1100" kern="0" dirty="0">
                <a:solidFill>
                  <a:srgbClr val="53585F"/>
                </a:solidFill>
                <a:latin typeface="Graphik Regular"/>
                <a:ea typeface="Graphik Regular"/>
                <a:cs typeface="Graphik Regular"/>
                <a:sym typeface="Graphik Regular"/>
              </a:rPr>
              <a:t>I</a:t>
            </a:r>
            <a:r>
              <a:rPr sz="1100" kern="0" dirty="0">
                <a:solidFill>
                  <a:srgbClr val="53585F"/>
                </a:solidFill>
                <a:latin typeface="Graphik Bold"/>
                <a:sym typeface="Graphik Bold"/>
              </a:rPr>
              <a:t>ntelligent personal</a:t>
            </a:r>
          </a:p>
          <a:p>
            <a:pPr defTabSz="228600" hangingPunct="0">
              <a:defRPr sz="2200">
                <a:solidFill>
                  <a:srgbClr val="53585F"/>
                </a:solidFill>
                <a:latin typeface="Graphik Regular"/>
                <a:ea typeface="Graphik Regular"/>
                <a:cs typeface="Graphik Regular"/>
                <a:sym typeface="Graphik Regular"/>
              </a:defRPr>
            </a:pPr>
            <a:r>
              <a:rPr sz="1100" kern="0" dirty="0">
                <a:solidFill>
                  <a:srgbClr val="53585F"/>
                </a:solidFill>
                <a:latin typeface="Graphik Bold"/>
                <a:ea typeface="Graphik Bold"/>
                <a:cs typeface="Graphik Bold"/>
                <a:sym typeface="Graphik Bold"/>
              </a:rPr>
              <a:t>assistant</a:t>
            </a:r>
            <a:r>
              <a:rPr sz="1100" kern="0" dirty="0">
                <a:solidFill>
                  <a:srgbClr val="53585F"/>
                </a:solidFill>
                <a:latin typeface="Graphik Regular"/>
                <a:sym typeface="Graphik Regular"/>
              </a:rPr>
              <a:t>, featuring a </a:t>
            </a:r>
            <a:r>
              <a:rPr sz="1100" kern="0" dirty="0">
                <a:solidFill>
                  <a:srgbClr val="53585F"/>
                </a:solidFill>
                <a:latin typeface="Graphik Bold"/>
                <a:ea typeface="Graphik Bold"/>
                <a:cs typeface="Graphik Bold"/>
                <a:sym typeface="Graphik Bold"/>
              </a:rPr>
              <a:t>natural language </a:t>
            </a:r>
            <a:r>
              <a:rPr sz="1100" kern="0" dirty="0">
                <a:solidFill>
                  <a:srgbClr val="53585F"/>
                </a:solidFill>
                <a:latin typeface="Graphik Regular"/>
                <a:sym typeface="Graphik Regular"/>
              </a:rPr>
              <a:t>UI to answer questions and perform </a:t>
            </a:r>
            <a:r>
              <a:rPr sz="1100" kern="0" dirty="0">
                <a:solidFill>
                  <a:srgbClr val="53585F"/>
                </a:solidFill>
                <a:latin typeface="Graphik Bold"/>
                <a:ea typeface="Graphik Bold"/>
                <a:cs typeface="Graphik Bold"/>
                <a:sym typeface="Graphik Bold"/>
              </a:rPr>
              <a:t>Web </a:t>
            </a:r>
            <a:r>
              <a:rPr sz="1100" kern="0" dirty="0">
                <a:solidFill>
                  <a:srgbClr val="53585F"/>
                </a:solidFill>
                <a:latin typeface="Graphik Regular"/>
                <a:sym typeface="Graphik Regular"/>
              </a:rPr>
              <a:t>requests.</a:t>
            </a:r>
          </a:p>
        </p:txBody>
      </p:sp>
      <p:sp>
        <p:nvSpPr>
          <p:cNvPr id="62" name="Shape 410">
            <a:extLst>
              <a:ext uri="{FF2B5EF4-FFF2-40B4-BE49-F238E27FC236}">
                <a16:creationId xmlns:a16="http://schemas.microsoft.com/office/drawing/2014/main" id="{8BA82F3B-BFEB-4319-B821-BECBE9622B16}"/>
              </a:ext>
            </a:extLst>
          </p:cNvPr>
          <p:cNvSpPr/>
          <p:nvPr/>
        </p:nvSpPr>
        <p:spPr>
          <a:xfrm>
            <a:off x="8046311" y="3789240"/>
            <a:ext cx="816047" cy="398377"/>
          </a:xfrm>
          <a:prstGeom prst="rect">
            <a:avLst/>
          </a:prstGeom>
          <a:ln w="12700">
            <a:miter lim="400000"/>
          </a:ln>
          <a:extLst>
            <a:ext uri="{C572A759-6A51-4108-AA02-DFA0A04FC94B}">
              <ma14:wrappingTextBoxFlag xmlns:ma14="http://schemas.microsoft.com/office/mac/drawingml/2011/main" xmlns="" val="1"/>
            </a:ext>
          </a:extLst>
        </p:spPr>
        <p:txBody>
          <a:bodyPr lIns="35718" tIns="35718" rIns="35718" bIns="35718" anchor="ctr">
            <a:spAutoFit/>
          </a:bodyPr>
          <a:lstStyle/>
          <a:p>
            <a:pPr defTabSz="410765" hangingPunct="0">
              <a:lnSpc>
                <a:spcPct val="80000"/>
              </a:lnSpc>
              <a:defRPr sz="2800" cap="all" spc="-83">
                <a:latin typeface="Graphik Semibold"/>
                <a:ea typeface="Graphik Semibold"/>
                <a:cs typeface="Graphik Semibold"/>
                <a:sym typeface="Graphik Semibold"/>
              </a:defRPr>
            </a:pPr>
            <a:r>
              <a:rPr sz="1400" kern="0" cap="all" spc="-42" dirty="0">
                <a:solidFill>
                  <a:srgbClr val="000000"/>
                </a:solidFill>
                <a:latin typeface="Graphik Semibold"/>
                <a:sym typeface="Graphik Semibold"/>
              </a:rPr>
              <a:t>2015</a:t>
            </a:r>
            <a:endParaRPr sz="1000" kern="0" cap="all" spc="-30" dirty="0">
              <a:solidFill>
                <a:srgbClr val="000000"/>
              </a:solidFill>
              <a:latin typeface="Graphik Semibold"/>
              <a:sym typeface="Graphik Semibold"/>
            </a:endParaRPr>
          </a:p>
          <a:p>
            <a:pPr defTabSz="228600" hangingPunct="0">
              <a:defRPr sz="2000">
                <a:latin typeface="Graphik Regular"/>
                <a:ea typeface="Graphik Regular"/>
                <a:cs typeface="Graphik Regular"/>
                <a:sym typeface="Graphik Regular"/>
              </a:defRPr>
            </a:pPr>
            <a:r>
              <a:rPr sz="1000" kern="0" dirty="0">
                <a:solidFill>
                  <a:srgbClr val="000000"/>
                </a:solidFill>
                <a:latin typeface="Graphik Regular"/>
                <a:sym typeface="Graphik Regular"/>
              </a:rPr>
              <a:t>ALEXA</a:t>
            </a:r>
          </a:p>
        </p:txBody>
      </p:sp>
      <p:sp>
        <p:nvSpPr>
          <p:cNvPr id="63" name="Shape 411">
            <a:extLst>
              <a:ext uri="{FF2B5EF4-FFF2-40B4-BE49-F238E27FC236}">
                <a16:creationId xmlns:a16="http://schemas.microsoft.com/office/drawing/2014/main" id="{1C8C6E78-2269-4CA3-A1EA-45BD9DAF1E2D}"/>
              </a:ext>
            </a:extLst>
          </p:cNvPr>
          <p:cNvSpPr/>
          <p:nvPr/>
        </p:nvSpPr>
        <p:spPr>
          <a:xfrm>
            <a:off x="8052661" y="4148936"/>
            <a:ext cx="1384714" cy="1615827"/>
          </a:xfrm>
          <a:prstGeom prst="rect">
            <a:avLst/>
          </a:prstGeom>
          <a:ln w="12700">
            <a:miter lim="400000"/>
          </a:ln>
          <a:extLst>
            <a:ext uri="{C572A759-6A51-4108-AA02-DFA0A04FC94B}">
              <ma14:wrappingTextBoxFlag xmlns:ma14="http://schemas.microsoft.com/office/mac/drawingml/2011/main" xmlns="" val="1"/>
            </a:ext>
          </a:extLst>
        </p:spPr>
        <p:txBody>
          <a:bodyPr lIns="22860" rIns="22860">
            <a:spAutoFit/>
          </a:bodyPr>
          <a:lstStyle/>
          <a:p>
            <a:pPr defTabSz="228600" hangingPunct="0">
              <a:defRPr sz="2200">
                <a:solidFill>
                  <a:srgbClr val="53585F"/>
                </a:solidFill>
                <a:latin typeface="Graphik Regular"/>
                <a:ea typeface="Graphik Regular"/>
                <a:cs typeface="Graphik Regular"/>
                <a:sym typeface="Graphik Regular"/>
              </a:defRPr>
            </a:pPr>
            <a:r>
              <a:rPr sz="1100" kern="0" dirty="0">
                <a:solidFill>
                  <a:srgbClr val="53585F"/>
                </a:solidFill>
                <a:latin typeface="Graphik Regular"/>
                <a:sym typeface="Graphik Regular"/>
              </a:rPr>
              <a:t>V</a:t>
            </a:r>
            <a:r>
              <a:rPr sz="1100" kern="0" dirty="0">
                <a:solidFill>
                  <a:srgbClr val="53585F"/>
                </a:solidFill>
                <a:latin typeface="Graphik Bold"/>
                <a:ea typeface="Graphik Bold"/>
                <a:cs typeface="Graphik Bold"/>
                <a:sym typeface="Graphik Bold"/>
              </a:rPr>
              <a:t>oice service</a:t>
            </a:r>
            <a:r>
              <a:rPr sz="1100" kern="0" dirty="0">
                <a:solidFill>
                  <a:srgbClr val="53585F"/>
                </a:solidFill>
                <a:latin typeface="Graphik Regular"/>
                <a:sym typeface="Graphik Regular"/>
              </a:rPr>
              <a:t> inhabiting Amazon Echo, Alexa is capable of voice interaction processing algorithms </a:t>
            </a:r>
            <a:r>
              <a:rPr sz="1100" kern="0" dirty="0">
                <a:solidFill>
                  <a:srgbClr val="53585F"/>
                </a:solidFill>
                <a:latin typeface="Graphik Bold"/>
                <a:ea typeface="Graphik Bold"/>
                <a:cs typeface="Graphik Bold"/>
                <a:sym typeface="Graphik Bold"/>
              </a:rPr>
              <a:t>to receive, recognize, response</a:t>
            </a:r>
          </a:p>
        </p:txBody>
      </p:sp>
      <p:sp>
        <p:nvSpPr>
          <p:cNvPr id="64" name="Shape 412">
            <a:extLst>
              <a:ext uri="{FF2B5EF4-FFF2-40B4-BE49-F238E27FC236}">
                <a16:creationId xmlns:a16="http://schemas.microsoft.com/office/drawing/2014/main" id="{6428235B-4BB2-45C8-9715-37ECFB6F0FB9}"/>
              </a:ext>
            </a:extLst>
          </p:cNvPr>
          <p:cNvSpPr/>
          <p:nvPr/>
        </p:nvSpPr>
        <p:spPr>
          <a:xfrm>
            <a:off x="9652861" y="3629746"/>
            <a:ext cx="949050" cy="552265"/>
          </a:xfrm>
          <a:prstGeom prst="rect">
            <a:avLst/>
          </a:prstGeom>
          <a:ln w="12700">
            <a:miter lim="400000"/>
          </a:ln>
          <a:extLst>
            <a:ext uri="{C572A759-6A51-4108-AA02-DFA0A04FC94B}">
              <ma14:wrappingTextBoxFlag xmlns:ma14="http://schemas.microsoft.com/office/mac/drawingml/2011/main" xmlns="" val="1"/>
            </a:ext>
          </a:extLst>
        </p:spPr>
        <p:txBody>
          <a:bodyPr lIns="35718" tIns="35718" rIns="35718" bIns="35718" anchor="ctr">
            <a:spAutoFit/>
          </a:bodyPr>
          <a:lstStyle/>
          <a:p>
            <a:pPr defTabSz="410765" hangingPunct="0">
              <a:lnSpc>
                <a:spcPct val="80000"/>
              </a:lnSpc>
              <a:defRPr sz="2800" cap="all" spc="-83">
                <a:latin typeface="Graphik Semibold"/>
                <a:ea typeface="Graphik Semibold"/>
                <a:cs typeface="Graphik Semibold"/>
                <a:sym typeface="Graphik Semibold"/>
              </a:defRPr>
            </a:pPr>
            <a:r>
              <a:rPr sz="1400" kern="0" cap="all" spc="-42" dirty="0">
                <a:solidFill>
                  <a:srgbClr val="000000"/>
                </a:solidFill>
                <a:latin typeface="Graphik Semibold"/>
                <a:sym typeface="Graphik Semibold"/>
              </a:rPr>
              <a:t>2016</a:t>
            </a:r>
            <a:endParaRPr sz="1000" kern="0" cap="all" spc="-30" dirty="0">
              <a:solidFill>
                <a:srgbClr val="000000"/>
              </a:solidFill>
              <a:latin typeface="Graphik Semibold"/>
              <a:sym typeface="Graphik Semibold"/>
            </a:endParaRPr>
          </a:p>
          <a:p>
            <a:pPr defTabSz="228600" hangingPunct="0">
              <a:defRPr sz="2000" cap="all">
                <a:latin typeface="Graphik Regular"/>
                <a:ea typeface="Graphik Regular"/>
                <a:cs typeface="Graphik Regular"/>
                <a:sym typeface="Graphik Regular"/>
              </a:defRPr>
            </a:pPr>
            <a:r>
              <a:rPr sz="1000" kern="0" cap="all" dirty="0">
                <a:solidFill>
                  <a:srgbClr val="000000"/>
                </a:solidFill>
                <a:latin typeface="Graphik Regular"/>
                <a:sym typeface="Graphik Regular"/>
              </a:rPr>
              <a:t>Facebook Messenger </a:t>
            </a:r>
          </a:p>
        </p:txBody>
      </p:sp>
      <p:sp>
        <p:nvSpPr>
          <p:cNvPr id="65" name="Shape 413">
            <a:extLst>
              <a:ext uri="{FF2B5EF4-FFF2-40B4-BE49-F238E27FC236}">
                <a16:creationId xmlns:a16="http://schemas.microsoft.com/office/drawing/2014/main" id="{60DB7A38-7FA8-42BA-9849-34A7653BD6DC}"/>
              </a:ext>
            </a:extLst>
          </p:cNvPr>
          <p:cNvSpPr/>
          <p:nvPr/>
        </p:nvSpPr>
        <p:spPr>
          <a:xfrm>
            <a:off x="9659211" y="4161636"/>
            <a:ext cx="1384714" cy="1446550"/>
          </a:xfrm>
          <a:prstGeom prst="rect">
            <a:avLst/>
          </a:prstGeom>
          <a:ln w="12700">
            <a:miter lim="400000"/>
          </a:ln>
          <a:extLst>
            <a:ext uri="{C572A759-6A51-4108-AA02-DFA0A04FC94B}">
              <ma14:wrappingTextBoxFlag xmlns:ma14="http://schemas.microsoft.com/office/mac/drawingml/2011/main" xmlns="" val="1"/>
            </a:ext>
          </a:extLst>
        </p:spPr>
        <p:txBody>
          <a:bodyPr lIns="22860" rIns="22860">
            <a:spAutoFit/>
          </a:bodyPr>
          <a:lstStyle/>
          <a:p>
            <a:pPr defTabSz="228600" hangingPunct="0">
              <a:defRPr sz="2200">
                <a:solidFill>
                  <a:srgbClr val="53585F"/>
                </a:solidFill>
                <a:latin typeface="Graphik Regular"/>
                <a:ea typeface="Graphik Regular"/>
                <a:cs typeface="Graphik Regular"/>
                <a:sym typeface="Graphik Regular"/>
              </a:defRPr>
            </a:pPr>
            <a:r>
              <a:rPr sz="1100" kern="0" dirty="0">
                <a:solidFill>
                  <a:srgbClr val="53585F"/>
                </a:solidFill>
                <a:latin typeface="Graphik Regular"/>
                <a:sym typeface="Graphik Regular"/>
              </a:rPr>
              <a:t>Messenger </a:t>
            </a:r>
            <a:r>
              <a:rPr sz="1100" kern="0" dirty="0">
                <a:solidFill>
                  <a:srgbClr val="53585F"/>
                </a:solidFill>
                <a:latin typeface="Graphik Bold"/>
                <a:ea typeface="Graphik Bold"/>
                <a:cs typeface="Graphik Bold"/>
                <a:sym typeface="Graphik Bold"/>
              </a:rPr>
              <a:t>platform</a:t>
            </a:r>
            <a:r>
              <a:rPr sz="1100" kern="0" dirty="0">
                <a:solidFill>
                  <a:srgbClr val="53585F"/>
                </a:solidFill>
                <a:latin typeface="Graphik Regular"/>
                <a:sym typeface="Graphik Regular"/>
              </a:rPr>
              <a:t> which allows devs. </a:t>
            </a:r>
            <a:r>
              <a:rPr sz="1100" kern="0" dirty="0">
                <a:solidFill>
                  <a:srgbClr val="53585F"/>
                </a:solidFill>
                <a:latin typeface="Graphik Bold"/>
                <a:ea typeface="Graphik Bold"/>
                <a:cs typeface="Graphik Bold"/>
                <a:sym typeface="Graphik Bold"/>
              </a:rPr>
              <a:t>to create Chatbots </a:t>
            </a:r>
            <a:r>
              <a:rPr sz="1100" kern="0" dirty="0">
                <a:solidFill>
                  <a:srgbClr val="53585F"/>
                </a:solidFill>
                <a:latin typeface="Graphik Regular"/>
                <a:sym typeface="Graphik Regular"/>
              </a:rPr>
              <a:t>that can interact with </a:t>
            </a:r>
            <a:r>
              <a:rPr sz="1100" kern="0" dirty="0">
                <a:solidFill>
                  <a:srgbClr val="53585F"/>
                </a:solidFill>
                <a:latin typeface="Graphik Bold"/>
                <a:ea typeface="Graphik Bold"/>
                <a:cs typeface="Graphik Bold"/>
                <a:sym typeface="Graphik Bold"/>
              </a:rPr>
              <a:t>FB</a:t>
            </a:r>
            <a:r>
              <a:rPr sz="1100" kern="0" dirty="0">
                <a:solidFill>
                  <a:srgbClr val="53585F"/>
                </a:solidFill>
                <a:latin typeface="Graphik Regular"/>
                <a:sym typeface="Graphik Regular"/>
              </a:rPr>
              <a:t> users (June, 11.000 ChatBotswer).</a:t>
            </a:r>
          </a:p>
        </p:txBody>
      </p:sp>
      <p:sp>
        <p:nvSpPr>
          <p:cNvPr id="67" name="Title 2">
            <a:extLst>
              <a:ext uri="{FF2B5EF4-FFF2-40B4-BE49-F238E27FC236}">
                <a16:creationId xmlns:a16="http://schemas.microsoft.com/office/drawing/2014/main" id="{29D1E8AB-91DD-4DEB-A1A3-5F825EEA39D9}"/>
              </a:ext>
            </a:extLst>
          </p:cNvPr>
          <p:cNvSpPr>
            <a:spLocks noGrp="1"/>
          </p:cNvSpPr>
          <p:nvPr>
            <p:ph type="title"/>
          </p:nvPr>
        </p:nvSpPr>
        <p:spPr>
          <a:xfrm>
            <a:off x="345017" y="332076"/>
            <a:ext cx="10882963" cy="776139"/>
          </a:xfrm>
        </p:spPr>
        <p:txBody>
          <a:bodyPr/>
          <a:lstStyle/>
          <a:p>
            <a:r>
              <a:rPr lang="en-US" dirty="0"/>
              <a:t>Chatbot evolution</a:t>
            </a:r>
          </a:p>
        </p:txBody>
      </p:sp>
    </p:spTree>
    <p:extLst>
      <p:ext uri="{BB962C8B-B14F-4D97-AF65-F5344CB8AC3E}">
        <p14:creationId xmlns:p14="http://schemas.microsoft.com/office/powerpoint/2010/main" val="3938063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8E39B8-3725-4925-8D19-77BA68A9D923}"/>
              </a:ext>
            </a:extLst>
          </p:cNvPr>
          <p:cNvSpPr>
            <a:spLocks noGrp="1"/>
          </p:cNvSpPr>
          <p:nvPr>
            <p:ph type="sldNum" sz="quarter" idx="12"/>
          </p:nvPr>
        </p:nvSpPr>
        <p:spPr/>
        <p:txBody>
          <a:bodyPr/>
          <a:lstStyle/>
          <a:p>
            <a:fld id="{0D558541-60C9-42A2-8392-FF12533A6B7A}" type="slidenum">
              <a:rPr lang="en-US" smtClean="0"/>
              <a:t>8</a:t>
            </a:fld>
            <a:endParaRPr lang="en-US" dirty="0"/>
          </a:p>
        </p:txBody>
      </p:sp>
      <p:sp>
        <p:nvSpPr>
          <p:cNvPr id="3" name="Title 2">
            <a:extLst>
              <a:ext uri="{FF2B5EF4-FFF2-40B4-BE49-F238E27FC236}">
                <a16:creationId xmlns:a16="http://schemas.microsoft.com/office/drawing/2014/main" id="{AEE6CC05-691C-48C8-9C74-DEC657913319}"/>
              </a:ext>
            </a:extLst>
          </p:cNvPr>
          <p:cNvSpPr>
            <a:spLocks noGrp="1"/>
          </p:cNvSpPr>
          <p:nvPr>
            <p:ph type="title"/>
          </p:nvPr>
        </p:nvSpPr>
        <p:spPr>
          <a:xfrm>
            <a:off x="345018" y="332076"/>
            <a:ext cx="10788420" cy="776139"/>
          </a:xfrm>
        </p:spPr>
        <p:txBody>
          <a:bodyPr/>
          <a:lstStyle/>
          <a:p>
            <a:r>
              <a:rPr lang="en-US" dirty="0"/>
              <a:t>Starting the conversation</a:t>
            </a:r>
          </a:p>
        </p:txBody>
      </p:sp>
      <p:pic>
        <p:nvPicPr>
          <p:cNvPr id="5" name="Picture 4">
            <a:extLst>
              <a:ext uri="{FF2B5EF4-FFF2-40B4-BE49-F238E27FC236}">
                <a16:creationId xmlns:a16="http://schemas.microsoft.com/office/drawing/2014/main" id="{A7C64CC4-C049-41BB-9C1A-BD739CC6D33F}"/>
              </a:ext>
            </a:extLst>
          </p:cNvPr>
          <p:cNvPicPr>
            <a:picLocks noChangeAspect="1"/>
          </p:cNvPicPr>
          <p:nvPr/>
        </p:nvPicPr>
        <p:blipFill>
          <a:blip r:embed="rId3"/>
          <a:stretch>
            <a:fillRect/>
          </a:stretch>
        </p:blipFill>
        <p:spPr>
          <a:xfrm>
            <a:off x="790833" y="1289774"/>
            <a:ext cx="9991526" cy="4980701"/>
          </a:xfrm>
          <a:prstGeom prst="rect">
            <a:avLst/>
          </a:prstGeom>
        </p:spPr>
      </p:pic>
    </p:spTree>
    <p:extLst>
      <p:ext uri="{BB962C8B-B14F-4D97-AF65-F5344CB8AC3E}">
        <p14:creationId xmlns:p14="http://schemas.microsoft.com/office/powerpoint/2010/main" val="1127346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Module 3: chatbot landscape &amp; use cases</a:t>
            </a:r>
          </a:p>
        </p:txBody>
      </p:sp>
    </p:spTree>
    <p:extLst>
      <p:ext uri="{BB962C8B-B14F-4D97-AF65-F5344CB8AC3E}">
        <p14:creationId xmlns:p14="http://schemas.microsoft.com/office/powerpoint/2010/main" val="1377293892"/>
      </p:ext>
    </p:extLst>
  </p:cSld>
  <p:clrMapOvr>
    <a:masterClrMapping/>
  </p:clrMapOvr>
</p:sld>
</file>

<file path=ppt/theme/theme1.xml><?xml version="1.0" encoding="utf-8"?>
<a:theme xmlns:a="http://schemas.openxmlformats.org/drawingml/2006/main" name="Title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atbot Academy_Solution Track_12072017 - Slides" id="{1F9CC332-E8F5-4220-8782-7CA791DD3BB9}" vid="{60528D24-0FEC-451F-BBEC-554C0A440594}"/>
    </a:ext>
  </a:extLst>
</a:theme>
</file>

<file path=ppt/theme/theme2.xml><?xml version="1.0" encoding="utf-8"?>
<a:theme xmlns:a="http://schemas.openxmlformats.org/drawingml/2006/main" name="1_16-3406 Accenture Security Template 16x9">
  <a:themeElements>
    <a:clrScheme name="Accenture Operations">
      <a:dk1>
        <a:srgbClr val="000000"/>
      </a:dk1>
      <a:lt1>
        <a:srgbClr val="FFFFFF"/>
      </a:lt1>
      <a:dk2>
        <a:srgbClr val="919191"/>
      </a:dk2>
      <a:lt2>
        <a:srgbClr val="6C6C6C"/>
      </a:lt2>
      <a:accent1>
        <a:srgbClr val="00F3FF"/>
      </a:accent1>
      <a:accent2>
        <a:srgbClr val="00BAFF"/>
      </a:accent2>
      <a:accent3>
        <a:srgbClr val="0083FF"/>
      </a:accent3>
      <a:accent4>
        <a:srgbClr val="004DFF"/>
      </a:accent4>
      <a:accent5>
        <a:srgbClr val="2800FF"/>
      </a:accent5>
      <a:accent6>
        <a:srgbClr val="000088"/>
      </a:accent6>
      <a:hlink>
        <a:srgbClr val="7C7C7C"/>
      </a:hlink>
      <a:folHlink>
        <a:srgbClr val="A9A9A9"/>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txDef>
      <a:spPr/>
      <a:bodyPr vert="horz" lIns="0" tIns="0" rIns="0" bIns="0" rtlCol="0">
        <a:noAutofit/>
      </a:bodyPr>
      <a:lstStyle>
        <a:defPPr>
          <a:defRPr dirty="0" err="1"/>
        </a:defPPr>
      </a:lstStyle>
    </a:txDef>
  </a:objectDefaults>
  <a:extraClrSchemeLst/>
  <a:extLst>
    <a:ext uri="{05A4C25C-085E-4340-85A3-A5531E510DB2}">
      <thm15:themeFamily xmlns:thm15="http://schemas.microsoft.com/office/thememl/2012/main" name="Chatbot Academy_Solution Track_12072017 - Slides" id="{1F9CC332-E8F5-4220-8782-7CA791DD3BB9}" vid="{29296F00-2395-4E09-81E4-3083BDF7AD41}"/>
    </a:ext>
  </a:extLst>
</a:theme>
</file>

<file path=ppt/theme/theme3.xml><?xml version="1.0" encoding="utf-8"?>
<a:theme xmlns:a="http://schemas.openxmlformats.org/drawingml/2006/main" name="Impact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atbot Academy_Solution Track_12072017 - Slides" id="{1F9CC332-E8F5-4220-8782-7CA791DD3BB9}" vid="{04177B9C-C60D-4C40-A0E7-C179A73AF453}"/>
    </a:ext>
  </a:extLst>
</a:theme>
</file>

<file path=ppt/theme/theme4.xml><?xml version="1.0" encoding="utf-8"?>
<a:theme xmlns:a="http://schemas.openxmlformats.org/drawingml/2006/main" name="2_16-3406 Accenture Security Template 16x9">
  <a:themeElements>
    <a:clrScheme name="Accenture Operations">
      <a:dk1>
        <a:srgbClr val="000000"/>
      </a:dk1>
      <a:lt1>
        <a:srgbClr val="FFFFFF"/>
      </a:lt1>
      <a:dk2>
        <a:srgbClr val="919191"/>
      </a:dk2>
      <a:lt2>
        <a:srgbClr val="6C6C6C"/>
      </a:lt2>
      <a:accent1>
        <a:srgbClr val="00F3FF"/>
      </a:accent1>
      <a:accent2>
        <a:srgbClr val="00BAFF"/>
      </a:accent2>
      <a:accent3>
        <a:srgbClr val="0083FF"/>
      </a:accent3>
      <a:accent4>
        <a:srgbClr val="004DFF"/>
      </a:accent4>
      <a:accent5>
        <a:srgbClr val="2800FF"/>
      </a:accent5>
      <a:accent6>
        <a:srgbClr val="000088"/>
      </a:accent6>
      <a:hlink>
        <a:srgbClr val="7C7C7C"/>
      </a:hlink>
      <a:folHlink>
        <a:srgbClr val="A9A9A9"/>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txDef>
      <a:spPr/>
      <a:bodyPr vert="horz" lIns="0" tIns="0" rIns="0" bIns="0" rtlCol="0">
        <a:noAutofit/>
      </a:bodyPr>
      <a:lstStyle>
        <a:defPPr>
          <a:defRPr dirty="0" err="1"/>
        </a:defPPr>
      </a:lstStyle>
    </a:txDef>
  </a:objectDefaults>
  <a:extraClrSchemeLst/>
  <a:extLst>
    <a:ext uri="{05A4C25C-085E-4340-85A3-A5531E510DB2}">
      <thm15:themeFamily xmlns:thm15="http://schemas.microsoft.com/office/thememl/2012/main" name="AccentureOperations_All_Template.potx" id="{76F40A99-A200-4D97-8F09-F2FE7B76DB0E}" vid="{D97FCCC4-C61D-4FA8-B835-00C4F724B2B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9e3a270-ae43-4f8c-8f59-e338ffffdf01">
      <UserInfo>
        <DisplayName>Lombardo, Tammy L.</DisplayName>
        <AccountId>22</AccountId>
        <AccountType/>
      </UserInfo>
      <UserInfo>
        <DisplayName>Leinen, Patrick</DisplayName>
        <AccountId>23</AccountId>
        <AccountType/>
      </UserInfo>
      <UserInfo>
        <DisplayName>Smith, Dujon C.</DisplayName>
        <AccountId>19</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A9BA1888962E940ACE5295BA7BA6410" ma:contentTypeVersion="8" ma:contentTypeDescription="Create a new document." ma:contentTypeScope="" ma:versionID="50be857108a6a4a5265de72786ba9fe2">
  <xsd:schema xmlns:xsd="http://www.w3.org/2001/XMLSchema" xmlns:xs="http://www.w3.org/2001/XMLSchema" xmlns:p="http://schemas.microsoft.com/office/2006/metadata/properties" xmlns:ns2="69474591-592e-44f8-8eb8-3bb6f95e7561" xmlns:ns3="f9e3a270-ae43-4f8c-8f59-e338ffffdf01" targetNamespace="http://schemas.microsoft.com/office/2006/metadata/properties" ma:root="true" ma:fieldsID="714dd93cc227a1a17814229142d61534" ns2:_="" ns3:_="">
    <xsd:import namespace="69474591-592e-44f8-8eb8-3bb6f95e7561"/>
    <xsd:import namespace="f9e3a270-ae43-4f8c-8f59-e338ffffdf0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474591-592e-44f8-8eb8-3bb6f95e75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e3a270-ae43-4f8c-8f59-e338ffffdf0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5D0867-937C-4858-BD4A-073076934166}">
  <ds:schemaRefs>
    <ds:schemaRef ds:uri="http://purl.org/dc/terms/"/>
    <ds:schemaRef ds:uri="http://schemas.openxmlformats.org/package/2006/metadata/core-properties"/>
    <ds:schemaRef ds:uri="69474591-592e-44f8-8eb8-3bb6f95e7561"/>
    <ds:schemaRef ds:uri="http://schemas.microsoft.com/office/2006/documentManagement/types"/>
    <ds:schemaRef ds:uri="http://purl.org/dc/elements/1.1/"/>
    <ds:schemaRef ds:uri="http://schemas.microsoft.com/office/2006/metadata/properties"/>
    <ds:schemaRef ds:uri="http://schemas.microsoft.com/office/infopath/2007/PartnerControls"/>
    <ds:schemaRef ds:uri="f9e3a270-ae43-4f8c-8f59-e338ffffdf01"/>
    <ds:schemaRef ds:uri="http://www.w3.org/XML/1998/namespace"/>
    <ds:schemaRef ds:uri="http://purl.org/dc/dcmitype/"/>
  </ds:schemaRefs>
</ds:datastoreItem>
</file>

<file path=customXml/itemProps2.xml><?xml version="1.0" encoding="utf-8"?>
<ds:datastoreItem xmlns:ds="http://schemas.openxmlformats.org/officeDocument/2006/customXml" ds:itemID="{AB3DE2E8-58FE-4DBD-9A5D-4D86F7D16D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9474591-592e-44f8-8eb8-3bb6f95e7561"/>
    <ds:schemaRef ds:uri="f9e3a270-ae43-4f8c-8f59-e338ffffdf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62E420F-01C3-435C-95BF-66272153E69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Chatbot Academy_Solution Track_12172017 - MP</Template>
  <TotalTime>1986</TotalTime>
  <Words>2176</Words>
  <Application>Microsoft Office PowerPoint</Application>
  <PresentationFormat>Widescreen</PresentationFormat>
  <Paragraphs>632</Paragraphs>
  <Slides>31</Slides>
  <Notes>21</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31</vt:i4>
      </vt:variant>
    </vt:vector>
  </HeadingPairs>
  <TitlesOfParts>
    <vt:vector size="52" baseType="lpstr">
      <vt:lpstr>MS PGothic</vt:lpstr>
      <vt:lpstr>Arial</vt:lpstr>
      <vt:lpstr>Arial Black</vt:lpstr>
      <vt:lpstr>Arial Bold</vt:lpstr>
      <vt:lpstr>Calibri</vt:lpstr>
      <vt:lpstr>Calibri Light</vt:lpstr>
      <vt:lpstr>Graphik</vt:lpstr>
      <vt:lpstr>Graphik Bold</vt:lpstr>
      <vt:lpstr>Graphik Light</vt:lpstr>
      <vt:lpstr>Graphik Medium</vt:lpstr>
      <vt:lpstr>Graphik Regular</vt:lpstr>
      <vt:lpstr>Graphik Semibold</vt:lpstr>
      <vt:lpstr>굴림</vt:lpstr>
      <vt:lpstr>Helvetica Light</vt:lpstr>
      <vt:lpstr>Lato Light</vt:lpstr>
      <vt:lpstr>Times New Roman</vt:lpstr>
      <vt:lpstr>Wingdings 2</vt:lpstr>
      <vt:lpstr>Title Slides</vt:lpstr>
      <vt:lpstr>1_16-3406 Accenture Security Template 16x9</vt:lpstr>
      <vt:lpstr>Impact Slides</vt:lpstr>
      <vt:lpstr>2_16-3406 Accenture Security Template 16x9</vt:lpstr>
      <vt:lpstr>CHATBOT ACADEMY</vt:lpstr>
      <vt:lpstr>Course outline</vt:lpstr>
      <vt:lpstr>Module 1: CHATBOT EXPERIMENTATION</vt:lpstr>
      <vt:lpstr>experiment &amp; share</vt:lpstr>
      <vt:lpstr>Module 2: chatbot introduction</vt:lpstr>
      <vt:lpstr>What is a chatbot?</vt:lpstr>
      <vt:lpstr>Chatbot evolution</vt:lpstr>
      <vt:lpstr>Starting the conversation</vt:lpstr>
      <vt:lpstr>Module 3: chatbot landscape &amp; use cases</vt:lpstr>
      <vt:lpstr>CHATBOT landscape</vt:lpstr>
      <vt:lpstr>CHATBOT continuum</vt:lpstr>
      <vt:lpstr>CHATBOT continuum</vt:lpstr>
      <vt:lpstr>BPS procurement AI Strategy</vt:lpstr>
      <vt:lpstr>BPS Use Cases</vt:lpstr>
      <vt:lpstr>Module 4: digital behavior</vt:lpstr>
      <vt:lpstr>DIGITAL BEHAVIOR</vt:lpstr>
      <vt:lpstr>PowerPoint Presentation</vt:lpstr>
      <vt:lpstr>Uncanny valley</vt:lpstr>
      <vt:lpstr>Human &amp; bot: brand relationship </vt:lpstr>
      <vt:lpstr>Module 5: starting the conversation&amp; SOLUTIONING</vt:lpstr>
      <vt:lpstr>Top Benefits - example</vt:lpstr>
      <vt:lpstr>Functional considerations</vt:lpstr>
      <vt:lpstr>Technology considerations</vt:lpstr>
      <vt:lpstr>Recommended technology solutions</vt:lpstr>
      <vt:lpstr>Delivery approach</vt:lpstr>
      <vt:lpstr>Module 6: REFERENCE ARCHITECTURE</vt:lpstr>
      <vt:lpstr>When I talk to Alexa…..</vt:lpstr>
      <vt:lpstr>PowerPoint Presentation</vt:lpstr>
      <vt:lpstr>Self assist reference architecture</vt:lpstr>
      <vt:lpstr>Agent assist reference architecture</vt:lpstr>
      <vt:lpstr>Common knowledge substrate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 ACADEMY</dc:title>
  <dc:creator>Matthew Pope</dc:creator>
  <cp:lastModifiedBy>Lombardo, Tammy L.</cp:lastModifiedBy>
  <cp:revision>28</cp:revision>
  <dcterms:created xsi:type="dcterms:W3CDTF">2017-12-17T19:28:34Z</dcterms:created>
  <dcterms:modified xsi:type="dcterms:W3CDTF">2018-01-16T16:26:27Z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UserName">
    <vt:lpwstr>pmcguire</vt:lpwstr>
  </property>
  <property fmtid="{D5CDD505-2E9C-101B-9397-08002B2CF9AE}" pid="3" name="ComputerName">
    <vt:lpwstr>DLO0426</vt:lpwstr>
  </property>
  <property fmtid="{D5CDD505-2E9C-101B-9397-08002B2CF9AE}" pid="4" name="ContentTypeId">
    <vt:lpwstr>0x010100CA9BA1888962E940ACE5295BA7BA6410</vt:lpwstr>
  </property>
</Properties>
</file>